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1" r:id="rId2"/>
    <p:sldId id="256" r:id="rId3"/>
    <p:sldId id="264" r:id="rId4"/>
    <p:sldId id="259" r:id="rId5"/>
    <p:sldId id="262" r:id="rId6"/>
    <p:sldId id="265" r:id="rId7"/>
    <p:sldId id="266" r:id="rId8"/>
    <p:sldId id="260" r:id="rId9"/>
    <p:sldId id="269" r:id="rId10"/>
    <p:sldId id="267" r:id="rId11"/>
    <p:sldId id="270" r:id="rId12"/>
    <p:sldId id="257" r:id="rId13"/>
    <p:sldId id="258" r:id="rId14"/>
    <p:sldId id="271" r:id="rId15"/>
    <p:sldId id="273" r:id="rId16"/>
    <p:sldId id="26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F2DA9-832F-43B3-8D26-1CE0F0F1107A}"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A75D6-BEA8-4632-9696-7A3812CF2B94}" type="slidenum">
              <a:rPr lang="en-US" smtClean="0"/>
              <a:t>‹#›</a:t>
            </a:fld>
            <a:endParaRPr lang="en-US"/>
          </a:p>
        </p:txBody>
      </p:sp>
    </p:spTree>
    <p:extLst>
      <p:ext uri="{BB962C8B-B14F-4D97-AF65-F5344CB8AC3E}">
        <p14:creationId xmlns:p14="http://schemas.microsoft.com/office/powerpoint/2010/main" val="140251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pcc-nggip.iges.or.jp/public/2006g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666666"/>
                </a:solidFill>
                <a:effectLst/>
                <a:latin typeface="open-sans"/>
              </a:rPr>
              <a:t>Organic farms were found to have 26 percent more long-term carbon storage potential than conventional farms.” QUOTE AND </a:t>
            </a:r>
            <a:r>
              <a:rPr lang="en-US" dirty="0"/>
              <a:t>PHOTO: https://civileats.com/2017/09/11/new-study-shows-organic-farming-traps-carbon-in-soil-to-combat-climate-change/]</a:t>
            </a:r>
          </a:p>
        </p:txBody>
      </p:sp>
      <p:sp>
        <p:nvSpPr>
          <p:cNvPr id="4" name="Slide Number Placeholder 3"/>
          <p:cNvSpPr>
            <a:spLocks noGrp="1"/>
          </p:cNvSpPr>
          <p:nvPr>
            <p:ph type="sldNum" sz="quarter" idx="5"/>
          </p:nvPr>
        </p:nvSpPr>
        <p:spPr/>
        <p:txBody>
          <a:bodyPr/>
          <a:lstStyle/>
          <a:p>
            <a:fld id="{D5AA75D6-BEA8-4632-9696-7A3812CF2B94}" type="slidenum">
              <a:rPr lang="en-US" smtClean="0"/>
              <a:t>1</a:t>
            </a:fld>
            <a:endParaRPr lang="en-US"/>
          </a:p>
        </p:txBody>
      </p:sp>
    </p:spTree>
    <p:extLst>
      <p:ext uri="{BB962C8B-B14F-4D97-AF65-F5344CB8AC3E}">
        <p14:creationId xmlns:p14="http://schemas.microsoft.com/office/powerpoint/2010/main" val="229502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https://today.oregonstate.edu/news/instead-leaving-soil-naked-coat-it-cover-crops]</a:t>
            </a:r>
          </a:p>
          <a:p>
            <a:endParaRPr lang="en-US" dirty="0"/>
          </a:p>
          <a:p>
            <a:r>
              <a:rPr lang="en-US" dirty="0"/>
              <a:t>[INFO: https://www.technologyreview.com/2019/06/21/65661/carbon-farming-is-the-hot-and-overhyped-tool-to-fight-climate-change/]</a:t>
            </a:r>
          </a:p>
          <a:p>
            <a:endParaRPr lang="en-US" dirty="0"/>
          </a:p>
          <a:p>
            <a:r>
              <a:rPr lang="en-US" b="0" i="0" dirty="0">
                <a:solidFill>
                  <a:srgbClr val="4D4D4D"/>
                </a:solidFill>
                <a:effectLst/>
                <a:latin typeface="ff-meta-serif-web-pro"/>
              </a:rPr>
              <a:t>-Most farm-related emissions come in the form of methane (CH4) and nitrous oxide (N2O). Cattle belching (CH4) and the addition of natural or synthetic fertilizers and wastes to soils (N2O) represent the largest sources, </a:t>
            </a:r>
            <a:r>
              <a:rPr lang="en-US" b="0" i="0" u="none" strike="noStrike" dirty="0">
                <a:solidFill>
                  <a:srgbClr val="F1B319"/>
                </a:solidFill>
                <a:effectLst/>
                <a:latin typeface="ff-meta-serif-web-pro"/>
                <a:hlinkClick r:id="rId3"/>
              </a:rPr>
              <a:t>making up 65 percent</a:t>
            </a:r>
            <a:r>
              <a:rPr lang="en-US" b="0" i="0" dirty="0">
                <a:solidFill>
                  <a:srgbClr val="4D4D4D"/>
                </a:solidFill>
                <a:effectLst/>
                <a:latin typeface="ff-meta-serif-web-pro"/>
              </a:rPr>
              <a:t> of agricultural emissions globally. https://www.wri.org/blog/2014/05/everything-you-need-know-about-agricultural-emissions</a:t>
            </a:r>
          </a:p>
          <a:p>
            <a:endParaRPr lang="en-US" b="0" i="0" dirty="0">
              <a:solidFill>
                <a:srgbClr val="4D4D4D"/>
              </a:solidFill>
              <a:effectLst/>
              <a:latin typeface="ff-meta-serif-web-pro"/>
            </a:endParaRPr>
          </a:p>
          <a:p>
            <a:r>
              <a:rPr lang="en-US" b="0" i="0" dirty="0">
                <a:solidFill>
                  <a:srgbClr val="4D4D4D"/>
                </a:solidFill>
                <a:effectLst/>
                <a:latin typeface="ff-meta-serif-web-pro"/>
              </a:rPr>
              <a:t>-Production efficiencies have already led to agricultural decreases in emissions.</a:t>
            </a:r>
          </a:p>
          <a:p>
            <a:r>
              <a:rPr lang="en-US" dirty="0"/>
              <a:t>https://www.fb.org/market-intel/agriculture-and-greenhouse-gas-emissions#:~:text=Greenhouse%20gas%20emissions%20related%20to,percent%20from%20a%20decade%20ago.</a:t>
            </a:r>
          </a:p>
          <a:p>
            <a:endParaRPr lang="en-US" dirty="0"/>
          </a:p>
          <a:p>
            <a:r>
              <a:rPr lang="en-US" dirty="0"/>
              <a:t>-”</a:t>
            </a:r>
            <a:r>
              <a:rPr lang="en-US" b="0" i="0" dirty="0">
                <a:solidFill>
                  <a:srgbClr val="000000"/>
                </a:solidFill>
                <a:effectLst/>
                <a:latin typeface="Arial" panose="020B0604020202020204" pitchFamily="34" charset="0"/>
              </a:rPr>
              <a:t> The earth's biosphere constitutes a carbon sink that absorbs approximately 2.3 </a:t>
            </a:r>
            <a:r>
              <a:rPr lang="en-US" b="0" i="0" dirty="0" err="1">
                <a:solidFill>
                  <a:srgbClr val="000000"/>
                </a:solidFill>
                <a:effectLst/>
                <a:latin typeface="Arial" panose="020B0604020202020204" pitchFamily="34" charset="0"/>
              </a:rPr>
              <a:t>GtC</a:t>
            </a:r>
            <a:r>
              <a:rPr lang="en-US" b="0" i="0" dirty="0">
                <a:solidFill>
                  <a:srgbClr val="000000"/>
                </a:solidFill>
                <a:effectLst/>
                <a:latin typeface="Arial" panose="020B0604020202020204" pitchFamily="34" charset="0"/>
              </a:rPr>
              <a:t> annually. This represents nearly 30 percent of all fossil fuel emissions (totaling from 6.3 to 6.5 </a:t>
            </a:r>
            <a:r>
              <a:rPr lang="en-US" b="0" i="0" dirty="0" err="1">
                <a:solidFill>
                  <a:srgbClr val="000000"/>
                </a:solidFill>
                <a:effectLst/>
                <a:latin typeface="Arial" panose="020B0604020202020204" pitchFamily="34" charset="0"/>
              </a:rPr>
              <a:t>GtC</a:t>
            </a:r>
            <a:r>
              <a:rPr lang="en-US" b="0" i="0" dirty="0">
                <a:solidFill>
                  <a:srgbClr val="000000"/>
                </a:solidFill>
                <a:effectLst/>
                <a:latin typeface="Arial" panose="020B0604020202020204" pitchFamily="34" charset="0"/>
              </a:rPr>
              <a:t>/year) and is comparable to the CO</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emissions resulting from deforestation (1.6 and 2 </a:t>
            </a:r>
            <a:r>
              <a:rPr lang="en-US" b="0" i="0" dirty="0" err="1">
                <a:solidFill>
                  <a:srgbClr val="000000"/>
                </a:solidFill>
                <a:effectLst/>
                <a:latin typeface="Arial" panose="020B0604020202020204" pitchFamily="34" charset="0"/>
              </a:rPr>
              <a:t>GtC</a:t>
            </a:r>
            <a:r>
              <a:rPr lang="en-US" b="0" i="0" dirty="0">
                <a:solidFill>
                  <a:srgbClr val="000000"/>
                </a:solidFill>
                <a:effectLst/>
                <a:latin typeface="Arial" panose="020B0604020202020204" pitchFamily="34" charset="0"/>
              </a:rPr>
              <a:t>/year).” http://www.fao.org/3/ac836e/AC836E03.htm#:~:text=The%20earth's%20biosphere%20constitutes%20a,and%202%20GtC%2Fyear).</a:t>
            </a:r>
            <a:endParaRPr lang="en-US" dirty="0"/>
          </a:p>
          <a:p>
            <a:endParaRPr lang="en-US" dirty="0"/>
          </a:p>
          <a:p>
            <a:r>
              <a:rPr lang="en-US" dirty="0"/>
              <a:t>-”</a:t>
            </a:r>
            <a:r>
              <a:rPr lang="en-US" b="0" i="0" dirty="0">
                <a:solidFill>
                  <a:srgbClr val="333333"/>
                </a:solidFill>
                <a:effectLst/>
                <a:latin typeface="Lucida Grande"/>
              </a:rPr>
              <a:t> Despite the much larger size of the oceanic carbon pool relative to the soil carbon pool, the rate of exchange between the atmosphere and the soil is estimated to be higher than that between the atmosphere and the ocean. Current estimates are that carbon inputs from photosynthesis by terrestrial vegetation fixes more carbon than carbon loss through soil respiration, resulting in a soil storage rate of about 3 GT C/yr. Oceanic carbon flux rates suggest oceans store about 2 GT carbon/</a:t>
            </a:r>
            <a:r>
              <a:rPr lang="en-US" b="0" i="0" dirty="0" err="1">
                <a:solidFill>
                  <a:srgbClr val="333333"/>
                </a:solidFill>
                <a:effectLst/>
                <a:latin typeface="Lucida Grande"/>
              </a:rPr>
              <a:t>yr</a:t>
            </a:r>
            <a:r>
              <a:rPr lang="en-US" b="0" i="0" dirty="0">
                <a:solidFill>
                  <a:srgbClr val="333333"/>
                </a:solidFill>
                <a:effectLst/>
                <a:latin typeface="Lucida Grande"/>
              </a:rPr>
              <a:t> despite occupying a vastly larger proportion of the earth's surface</a:t>
            </a:r>
          </a:p>
          <a:p>
            <a:endParaRPr lang="en-US" b="0" i="0" dirty="0">
              <a:solidFill>
                <a:srgbClr val="333333"/>
              </a:solidFill>
              <a:effectLst/>
              <a:latin typeface="Lucida Grande"/>
            </a:endParaRPr>
          </a:p>
          <a:p>
            <a:r>
              <a:rPr lang="en-US" b="0" i="0" dirty="0">
                <a:solidFill>
                  <a:srgbClr val="333333"/>
                </a:solidFill>
                <a:effectLst/>
                <a:latin typeface="Lucida Grande"/>
              </a:rPr>
              <a:t>Since the industrial revolution, the conversion of natural ecosystems to agricultural use has resulted in the depletion of SOC levels, releasing 50 to 100 GT of carbon from soil into the atmosphere (Lal 2009). This is the combined result of reductions in the amount of plant roots and residues returned to the soil, increased decomposition from soil tillage, and increased soil erosion (Lemus &amp; Lal 2005). Depletion of SOC stocks has created a soil carbon deficit that represents an opportunity to store carbon in soil through a variety of land management approaches. However, various factors impact potential soil carbon change in the future, including climatic controls, historic land use patterns, current land management strategies, and topographic heterogeneity.” https://www.nature.com/scitable/knowledge/library/soil-carbon-storage-84223790/#:~:text=Current%20estimates%20are%20that%20carbon,about%203%20GT%20C%2Fyr.</a:t>
            </a:r>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13</a:t>
            </a:fld>
            <a:endParaRPr lang="en-US"/>
          </a:p>
        </p:txBody>
      </p:sp>
    </p:spTree>
    <p:extLst>
      <p:ext uri="{BB962C8B-B14F-4D97-AF65-F5344CB8AC3E}">
        <p14:creationId xmlns:p14="http://schemas.microsoft.com/office/powerpoint/2010/main" val="22340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https://www.hcn.org/issues/51.9/climate-change-the-case-for-carbon-farming-in-California]</a:t>
            </a:r>
          </a:p>
        </p:txBody>
      </p:sp>
      <p:sp>
        <p:nvSpPr>
          <p:cNvPr id="4" name="Slide Number Placeholder 3"/>
          <p:cNvSpPr>
            <a:spLocks noGrp="1"/>
          </p:cNvSpPr>
          <p:nvPr>
            <p:ph type="sldNum" sz="quarter" idx="5"/>
          </p:nvPr>
        </p:nvSpPr>
        <p:spPr/>
        <p:txBody>
          <a:bodyPr/>
          <a:lstStyle/>
          <a:p>
            <a:fld id="{D5AA75D6-BEA8-4632-9696-7A3812CF2B94}" type="slidenum">
              <a:rPr lang="en-US" smtClean="0"/>
              <a:t>16</a:t>
            </a:fld>
            <a:endParaRPr lang="en-US"/>
          </a:p>
        </p:txBody>
      </p:sp>
    </p:spTree>
    <p:extLst>
      <p:ext uri="{BB962C8B-B14F-4D97-AF65-F5344CB8AC3E}">
        <p14:creationId xmlns:p14="http://schemas.microsoft.com/office/powerpoint/2010/main" val="263989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https://carbonpricingdashboard.worldbank.org/</a:t>
            </a:r>
          </a:p>
        </p:txBody>
      </p:sp>
      <p:sp>
        <p:nvSpPr>
          <p:cNvPr id="4" name="Slide Number Placeholder 3"/>
          <p:cNvSpPr>
            <a:spLocks noGrp="1"/>
          </p:cNvSpPr>
          <p:nvPr>
            <p:ph type="sldNum" sz="quarter" idx="5"/>
          </p:nvPr>
        </p:nvSpPr>
        <p:spPr/>
        <p:txBody>
          <a:bodyPr/>
          <a:lstStyle/>
          <a:p>
            <a:fld id="{D5AA75D6-BEA8-4632-9696-7A3812CF2B94}" type="slidenum">
              <a:rPr lang="en-US" smtClean="0"/>
              <a:t>17</a:t>
            </a:fld>
            <a:endParaRPr lang="en-US"/>
          </a:p>
        </p:txBody>
      </p:sp>
    </p:spTree>
    <p:extLst>
      <p:ext uri="{BB962C8B-B14F-4D97-AF65-F5344CB8AC3E}">
        <p14:creationId xmlns:p14="http://schemas.microsoft.com/office/powerpoint/2010/main" val="339765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 The Soil Story narrated by Larry </a:t>
            </a:r>
            <a:r>
              <a:rPr lang="en-US" dirty="0" err="1"/>
              <a:t>Kopald</a:t>
            </a:r>
            <a:r>
              <a:rPr lang="en-US" dirty="0"/>
              <a:t> from https://www.youtube.com/watch?v=08TI1RKj54g]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The costs that the GCSA is designed to reduce for farmers and foresters are associated with understanding the (upcoming) carbon markets, participating in those markets via  USDA-certified third party carbon credit sellers, and, carbon credit market updates and maintenance.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2</a:t>
            </a:fld>
            <a:endParaRPr lang="en-US"/>
          </a:p>
        </p:txBody>
      </p:sp>
    </p:spTree>
    <p:extLst>
      <p:ext uri="{BB962C8B-B14F-4D97-AF65-F5344CB8AC3E}">
        <p14:creationId xmlns:p14="http://schemas.microsoft.com/office/powerpoint/2010/main" val="236150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https://ourworldindata.org/emissions-by-sector]</a:t>
            </a:r>
          </a:p>
          <a:p>
            <a:endParaRPr lang="en-US" dirty="0"/>
          </a:p>
          <a:p>
            <a:r>
              <a:rPr lang="en-US" b="0" i="0" dirty="0">
                <a:solidFill>
                  <a:srgbClr val="333333"/>
                </a:solidFill>
                <a:effectLst/>
                <a:latin typeface="Lucida Grande"/>
              </a:rPr>
              <a:t>Approximately two-thirds of the total increase in atmospheric CO</a:t>
            </a:r>
            <a:r>
              <a:rPr lang="en-US" b="0" i="0" baseline="-25000" dirty="0">
                <a:solidFill>
                  <a:srgbClr val="333333"/>
                </a:solidFill>
                <a:effectLst/>
                <a:latin typeface="Lucida Grande"/>
              </a:rPr>
              <a:t>2</a:t>
            </a:r>
            <a:r>
              <a:rPr lang="en-US" b="0" i="0" dirty="0">
                <a:solidFill>
                  <a:srgbClr val="333333"/>
                </a:solidFill>
                <a:effectLst/>
                <a:latin typeface="Lucida Grande"/>
              </a:rPr>
              <a:t> is a result of the burning of fossil fuels, with the remainder coming from SOC loss due to land use change (Lal 2004), such as the clearing of forests and the cultivation of land for food production. https://www.nature.com/scitable/knowledge/library/soil-carbon-storage-84223790/#:~:text=Current%20estimates%20are%20that%20carbon,about%203%20GT%20C%2Fyr.</a:t>
            </a:r>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3</a:t>
            </a:fld>
            <a:endParaRPr lang="en-US"/>
          </a:p>
        </p:txBody>
      </p:sp>
    </p:spTree>
    <p:extLst>
      <p:ext uri="{BB962C8B-B14F-4D97-AF65-F5344CB8AC3E}">
        <p14:creationId xmlns:p14="http://schemas.microsoft.com/office/powerpoint/2010/main" val="106490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GRAPHIC: https://www.climatecentral.org/gallery/graphics/emissions-sources-2020 and</a:t>
            </a:r>
          </a:p>
          <a:p>
            <a:r>
              <a:rPr lang="en-US" dirty="0"/>
              <a:t>RIGHT GRAPHIC: https://econometricus.com/2015/01/22/real-us-gdp-third-quarter-2014/]</a:t>
            </a:r>
          </a:p>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4</a:t>
            </a:fld>
            <a:endParaRPr lang="en-US"/>
          </a:p>
        </p:txBody>
      </p:sp>
    </p:spTree>
    <p:extLst>
      <p:ext uri="{BB962C8B-B14F-4D97-AF65-F5344CB8AC3E}">
        <p14:creationId xmlns:p14="http://schemas.microsoft.com/office/powerpoint/2010/main" val="396500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 https://www.epa.gov/ghgemissions/global-greenhouse-gas-emissions-data]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Lucida Grande"/>
              </a:rPr>
              <a:t>The goal of increased storage of carbon in soil has received much wider acceptance due to a better understanding of the processes involved in SOC storage, more direct control of these processes through human activities, and the other known ecosystem benefits to be obtained by increasing SOC, including benefits to water quality and increased food security. https://www.nature.com/scitable/knowledge/library/soil-carbon-storage-84223790/</a:t>
            </a:r>
            <a:endParaRPr lang="en-US" dirty="0"/>
          </a:p>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6</a:t>
            </a:fld>
            <a:endParaRPr lang="en-US"/>
          </a:p>
        </p:txBody>
      </p:sp>
    </p:spTree>
    <p:extLst>
      <p:ext uri="{BB962C8B-B14F-4D97-AF65-F5344CB8AC3E}">
        <p14:creationId xmlns:p14="http://schemas.microsoft.com/office/powerpoint/2010/main" val="280492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https://regenerationinternational.org/farmers-are-capitalizing-on-carbon-sequestration]</a:t>
            </a:r>
          </a:p>
          <a:p>
            <a:endParaRPr lang="en-US" dirty="0"/>
          </a:p>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8</a:t>
            </a:fld>
            <a:endParaRPr lang="en-US"/>
          </a:p>
        </p:txBody>
      </p:sp>
    </p:spTree>
    <p:extLst>
      <p:ext uri="{BB962C8B-B14F-4D97-AF65-F5344CB8AC3E}">
        <p14:creationId xmlns:p14="http://schemas.microsoft.com/office/powerpoint/2010/main" val="301106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9</a:t>
            </a:fld>
            <a:endParaRPr lang="en-US"/>
          </a:p>
        </p:txBody>
      </p:sp>
    </p:spTree>
    <p:extLst>
      <p:ext uri="{BB962C8B-B14F-4D97-AF65-F5344CB8AC3E}">
        <p14:creationId xmlns:p14="http://schemas.microsoft.com/office/powerpoint/2010/main" val="44545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AA75D6-BEA8-4632-9696-7A3812CF2B94}" type="slidenum">
              <a:rPr lang="en-US" smtClean="0"/>
              <a:t>10</a:t>
            </a:fld>
            <a:endParaRPr lang="en-US"/>
          </a:p>
        </p:txBody>
      </p:sp>
    </p:spTree>
    <p:extLst>
      <p:ext uri="{BB962C8B-B14F-4D97-AF65-F5344CB8AC3E}">
        <p14:creationId xmlns:p14="http://schemas.microsoft.com/office/powerpoint/2010/main" val="52207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C4C4C4"/>
                </a:solidFill>
                <a:effectLst/>
                <a:latin typeface="Georgia" panose="02040502050405020303" pitchFamily="18" charset="0"/>
              </a:rPr>
              <a:t>Young soybean plants thrive in the residue of a wheat crop. This form of no till farming provides good protection for the soil from erosion and helps retain moisture for the new crop. Photo credit: USDA NRCS Photo Gallery</a:t>
            </a:r>
          </a:p>
          <a:p>
            <a:endParaRPr lang="en-US" b="0" i="1" dirty="0">
              <a:solidFill>
                <a:srgbClr val="C4C4C4"/>
              </a:solidFill>
              <a:effectLst/>
              <a:latin typeface="Georgia" panose="02040502050405020303" pitchFamily="18" charset="0"/>
            </a:endParaRPr>
          </a:p>
          <a:p>
            <a:r>
              <a:rPr lang="en-US" dirty="0"/>
              <a:t>[PHOTO: https://regenerationinternational.org/2018/06/24/no-till-farming/]</a:t>
            </a:r>
          </a:p>
          <a:p>
            <a:endParaRPr lang="en-US" dirty="0"/>
          </a:p>
          <a:p>
            <a:r>
              <a:rPr lang="en-US" dirty="0"/>
              <a:t>[INFO: https://www.britannica.com/technology/carbon-sequestration#ref282923]</a:t>
            </a:r>
          </a:p>
          <a:p>
            <a:endParaRPr lang="en-US" dirty="0"/>
          </a:p>
          <a:p>
            <a:endParaRPr lang="en-US" dirty="0"/>
          </a:p>
        </p:txBody>
      </p:sp>
      <p:sp>
        <p:nvSpPr>
          <p:cNvPr id="4" name="Slide Number Placeholder 3"/>
          <p:cNvSpPr>
            <a:spLocks noGrp="1"/>
          </p:cNvSpPr>
          <p:nvPr>
            <p:ph type="sldNum" sz="quarter" idx="5"/>
          </p:nvPr>
        </p:nvSpPr>
        <p:spPr/>
        <p:txBody>
          <a:bodyPr/>
          <a:lstStyle/>
          <a:p>
            <a:fld id="{D5AA75D6-BEA8-4632-9696-7A3812CF2B94}" type="slidenum">
              <a:rPr lang="en-US" smtClean="0"/>
              <a:t>12</a:t>
            </a:fld>
            <a:endParaRPr lang="en-US"/>
          </a:p>
        </p:txBody>
      </p:sp>
    </p:spTree>
    <p:extLst>
      <p:ext uri="{BB962C8B-B14F-4D97-AF65-F5344CB8AC3E}">
        <p14:creationId xmlns:p14="http://schemas.microsoft.com/office/powerpoint/2010/main" val="1950539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7C37-5F6E-413A-B621-7603C6F402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DA1BC0-7A80-462C-8AFA-A6A9C0683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B6B5E2-303E-4CE2-9725-A7B6BD01277D}"/>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29515D3A-A6F8-477D-8B77-4BC9CA40F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6B708-DBDA-4F08-AA16-FE868C347C2D}"/>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307132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F9D8-7260-4F38-A0AC-75AA37485A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AC7EE2-491F-42AE-B262-3B31388540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764D7-CE8F-4239-9C40-F5DA81F63D7E}"/>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864E8D78-F9CD-46A2-9E02-EC08008AA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EC9E3-8B17-4A62-812C-E3F5815552EF}"/>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411191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C65DF-7AAD-435B-B2B7-590411774B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42639-AA78-4BCF-B9CF-81C41A105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AA05E-DEB5-49BC-9CFC-41E66DAEAC75}"/>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7B333AFB-C44E-4E27-AA3E-D214E6EFB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0AD33-CB37-4FEE-B002-AA0E79ABD369}"/>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336068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07C3-843C-4622-8F4A-8F74885BFF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91635-5FF0-4052-A086-6850D7098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D1898-14FB-4786-86F0-7E3CCBF08E38}"/>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0ED42C93-DDC9-4FAE-AF30-2247826FD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A340B-83D7-435E-84F6-DBEFDA56525E}"/>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404278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6924-1582-4905-B2C9-F54249C41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539332-09C5-4468-85D9-AB116FCF8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4CF392-BBF0-4790-8655-C6CDE2525E92}"/>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B8F79715-E250-45FF-BEBF-EDC7986D0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9BEC0-DCE3-4E89-9F5F-EA59BDC1CB63}"/>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253051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7E93-5E50-4EB1-A625-F56A4B71F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8015F-ADE1-4394-80EC-12D37C1C7F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A6540-896C-4749-BC71-DC0CD8F0A5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7DEAF4-3F1B-4D8E-B299-13E72BC6E0A9}"/>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6" name="Footer Placeholder 5">
            <a:extLst>
              <a:ext uri="{FF2B5EF4-FFF2-40B4-BE49-F238E27FC236}">
                <a16:creationId xmlns:a16="http://schemas.microsoft.com/office/drawing/2014/main" id="{663ADBC2-E100-4AFA-AC0E-63D874E1A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A0CE0-DB59-4BC4-A095-8CFFC5A3089F}"/>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2399458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12D7-9BD4-4018-93FD-9E5D1B1751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8B1BEA-7254-4930-A95D-FB2E06E30A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511CE-7E94-481E-B0DA-0C137E6381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46EB7-4EFD-4490-AFB2-AF0171141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2A0A4D-609E-450A-8924-AADE51DE8A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AF3905-4BEC-482C-911A-5201307EA96F}"/>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8" name="Footer Placeholder 7">
            <a:extLst>
              <a:ext uri="{FF2B5EF4-FFF2-40B4-BE49-F238E27FC236}">
                <a16:creationId xmlns:a16="http://schemas.microsoft.com/office/drawing/2014/main" id="{0A1AB656-390B-4593-9CC3-2392F30D8D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6B5AE1-E822-4288-9A71-198CB3FAB10F}"/>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89934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1BDB-0315-479E-90C7-957CFBEE0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ED179C-9904-4B1F-AC98-331D865E1D16}"/>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4" name="Footer Placeholder 3">
            <a:extLst>
              <a:ext uri="{FF2B5EF4-FFF2-40B4-BE49-F238E27FC236}">
                <a16:creationId xmlns:a16="http://schemas.microsoft.com/office/drawing/2014/main" id="{5F969156-2209-41E9-86AA-B444591C15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1D9025-0444-4EC2-A014-923111A2A20C}"/>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325552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BCB79-19FD-4734-ABD4-FE3183D3684C}"/>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3" name="Footer Placeholder 2">
            <a:extLst>
              <a:ext uri="{FF2B5EF4-FFF2-40B4-BE49-F238E27FC236}">
                <a16:creationId xmlns:a16="http://schemas.microsoft.com/office/drawing/2014/main" id="{BD965D96-4C18-408D-B39B-E305D4451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E1AD1C-4942-430B-929E-ACFB0E2D6B69}"/>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235528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C6C3-3AC7-48F4-BEDB-5964A884D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36A081-5287-48D9-8CC0-85C0410E1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71B95-A1D5-44DA-AD0F-1EA00BA8D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3D6BB-553A-4D79-9596-695A8DBEEF9F}"/>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6" name="Footer Placeholder 5">
            <a:extLst>
              <a:ext uri="{FF2B5EF4-FFF2-40B4-BE49-F238E27FC236}">
                <a16:creationId xmlns:a16="http://schemas.microsoft.com/office/drawing/2014/main" id="{7F70F4B7-3C6C-40AF-B05E-FE5E68CC1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7C316-8ACE-4ED1-BCC1-D9837AAC74CA}"/>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12900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39A0-E015-4666-9851-FCB69DFD2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1CE7BF-CDD6-4A93-A14C-4A5E73B2FF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5611FD-F29F-42DF-93F9-E522E0748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3DC62-7EA7-420F-AB47-9722AE21E031}"/>
              </a:ext>
            </a:extLst>
          </p:cNvPr>
          <p:cNvSpPr>
            <a:spLocks noGrp="1"/>
          </p:cNvSpPr>
          <p:nvPr>
            <p:ph type="dt" sz="half" idx="10"/>
          </p:nvPr>
        </p:nvSpPr>
        <p:spPr/>
        <p:txBody>
          <a:bodyPr/>
          <a:lstStyle/>
          <a:p>
            <a:fld id="{71F6FF8E-FE5F-49BB-BCFA-7B205A0D0D1F}" type="datetimeFigureOut">
              <a:rPr lang="en-US" smtClean="0"/>
              <a:t>10/22/20</a:t>
            </a:fld>
            <a:endParaRPr lang="en-US"/>
          </a:p>
        </p:txBody>
      </p:sp>
      <p:sp>
        <p:nvSpPr>
          <p:cNvPr id="6" name="Footer Placeholder 5">
            <a:extLst>
              <a:ext uri="{FF2B5EF4-FFF2-40B4-BE49-F238E27FC236}">
                <a16:creationId xmlns:a16="http://schemas.microsoft.com/office/drawing/2014/main" id="{29AC6152-38CC-4C98-9846-8D9D31CEF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0ECD3-83AD-4EA5-A2F0-C187FD9D0C2A}"/>
              </a:ext>
            </a:extLst>
          </p:cNvPr>
          <p:cNvSpPr>
            <a:spLocks noGrp="1"/>
          </p:cNvSpPr>
          <p:nvPr>
            <p:ph type="sldNum" sz="quarter" idx="12"/>
          </p:nvPr>
        </p:nvSpPr>
        <p:spPr/>
        <p:txBody>
          <a:bodyPr/>
          <a:lstStyle/>
          <a:p>
            <a:fld id="{FBF86180-983B-4CC0-88A2-54EEF6577A54}" type="slidenum">
              <a:rPr lang="en-US" smtClean="0"/>
              <a:t>‹#›</a:t>
            </a:fld>
            <a:endParaRPr lang="en-US"/>
          </a:p>
        </p:txBody>
      </p:sp>
    </p:spTree>
    <p:extLst>
      <p:ext uri="{BB962C8B-B14F-4D97-AF65-F5344CB8AC3E}">
        <p14:creationId xmlns:p14="http://schemas.microsoft.com/office/powerpoint/2010/main" val="50555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EA3F9-6AD6-4CCC-88C0-9F38D506C0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0520DE-8045-43BA-B36C-F9366FBAD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B793F-067A-464B-A3A6-EDD861445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6FF8E-FE5F-49BB-BCFA-7B205A0D0D1F}" type="datetimeFigureOut">
              <a:rPr lang="en-US" smtClean="0"/>
              <a:t>10/22/20</a:t>
            </a:fld>
            <a:endParaRPr lang="en-US"/>
          </a:p>
        </p:txBody>
      </p:sp>
      <p:sp>
        <p:nvSpPr>
          <p:cNvPr id="5" name="Footer Placeholder 4">
            <a:extLst>
              <a:ext uri="{FF2B5EF4-FFF2-40B4-BE49-F238E27FC236}">
                <a16:creationId xmlns:a16="http://schemas.microsoft.com/office/drawing/2014/main" id="{C6EA56E7-6D0D-4F29-AC57-D6E3B88CE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64BF25-E2E0-46BF-AEFE-F0E6F2783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6180-983B-4CC0-88A2-54EEF6577A54}" type="slidenum">
              <a:rPr lang="en-US" smtClean="0"/>
              <a:t>‹#›</a:t>
            </a:fld>
            <a:endParaRPr lang="en-US"/>
          </a:p>
        </p:txBody>
      </p:sp>
    </p:spTree>
    <p:extLst>
      <p:ext uri="{BB962C8B-B14F-4D97-AF65-F5344CB8AC3E}">
        <p14:creationId xmlns:p14="http://schemas.microsoft.com/office/powerpoint/2010/main" val="1822765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CE1A3B-D95E-43E4-B501-7B67D461D96B}"/>
              </a:ext>
            </a:extLst>
          </p:cNvPr>
          <p:cNvPicPr>
            <a:picLocks noChangeAspect="1"/>
          </p:cNvPicPr>
          <p:nvPr/>
        </p:nvPicPr>
        <p:blipFill rotWithShape="1">
          <a:blip r:embed="rId3"/>
          <a:srcRect l="1696" r="3139" b="1"/>
          <a:stretch/>
        </p:blipFill>
        <p:spPr>
          <a:xfrm>
            <a:off x="3" y="10"/>
            <a:ext cx="10655455" cy="6857990"/>
          </a:xfrm>
          <a:custGeom>
            <a:avLst/>
            <a:gdLst/>
            <a:ahLst/>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Tree>
    <p:extLst>
      <p:ext uri="{BB962C8B-B14F-4D97-AF65-F5344CB8AC3E}">
        <p14:creationId xmlns:p14="http://schemas.microsoft.com/office/powerpoint/2010/main" val="337700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93A287-FCC8-4B77-BCAF-12FE2AA43F2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12641" y="342106"/>
            <a:ext cx="10566718" cy="6173788"/>
          </a:xfrm>
          <a:prstGeom prst="rect">
            <a:avLst/>
          </a:prstGeom>
          <a:ln w="1270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6931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71891-A979-485B-AF16-187CD891A16C}"/>
              </a:ext>
            </a:extLst>
          </p:cNvPr>
          <p:cNvSpPr txBox="1"/>
          <p:nvPr/>
        </p:nvSpPr>
        <p:spPr>
          <a:xfrm>
            <a:off x="525811" y="368970"/>
            <a:ext cx="10307030" cy="461665"/>
          </a:xfrm>
          <a:prstGeom prst="rect">
            <a:avLst/>
          </a:prstGeom>
          <a:solidFill>
            <a:srgbClr val="B0F8AA"/>
          </a:solidFill>
          <a:ln w="57150">
            <a:solidFill>
              <a:schemeClr val="tx1"/>
            </a:solidFill>
          </a:ln>
        </p:spPr>
        <p:txBody>
          <a:bodyPr wrap="square" rtlCol="0">
            <a:spAutoFit/>
          </a:bodyPr>
          <a:lstStyle/>
          <a:p>
            <a:r>
              <a:rPr lang="en-US" sz="2400" b="1" dirty="0"/>
              <a:t>We can think of the subsidization effect of the GCSA like a positive externality. </a:t>
            </a:r>
          </a:p>
        </p:txBody>
      </p:sp>
      <p:sp>
        <p:nvSpPr>
          <p:cNvPr id="4" name="TextBox 3">
            <a:extLst>
              <a:ext uri="{FF2B5EF4-FFF2-40B4-BE49-F238E27FC236}">
                <a16:creationId xmlns:a16="http://schemas.microsoft.com/office/drawing/2014/main" id="{1CE6BA62-0602-4A78-9A27-B353224D8D45}"/>
              </a:ext>
            </a:extLst>
          </p:cNvPr>
          <p:cNvSpPr txBox="1"/>
          <p:nvPr/>
        </p:nvSpPr>
        <p:spPr>
          <a:xfrm>
            <a:off x="422986" y="920621"/>
            <a:ext cx="11346025" cy="3108543"/>
          </a:xfrm>
          <a:prstGeom prst="rect">
            <a:avLst/>
          </a:prstGeom>
          <a:noFill/>
        </p:spPr>
        <p:txBody>
          <a:bodyPr wrap="square" rtlCol="0">
            <a:spAutoFit/>
          </a:bodyPr>
          <a:lstStyle/>
          <a:p>
            <a:r>
              <a:rPr lang="en-US" sz="2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Added to the marginal private benefit of carbon sequestration, this positive externality helps to produce the marginal social benefit curve. </a:t>
            </a:r>
          </a:p>
          <a:p>
            <a:endParaRPr lang="en-US" sz="2800" b="1"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r>
              <a:rPr lang="en-US" sz="2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Assuming that this market is working effectively, and that Pareto improving opportunities continue to be taken—until the Pareto optimum has been reached—then the net social benefits have also continuously improved with the growth of the market. We head towards social optimal.</a:t>
            </a:r>
          </a:p>
        </p:txBody>
      </p:sp>
      <p:pic>
        <p:nvPicPr>
          <p:cNvPr id="6" name="Picture 5">
            <a:extLst>
              <a:ext uri="{FF2B5EF4-FFF2-40B4-BE49-F238E27FC236}">
                <a16:creationId xmlns:a16="http://schemas.microsoft.com/office/drawing/2014/main" id="{8AA85A35-A955-4C6F-BDE7-BAEEF3E66A3A}"/>
              </a:ext>
            </a:extLst>
          </p:cNvPr>
          <p:cNvPicPr>
            <a:picLocks noChangeAspect="1"/>
          </p:cNvPicPr>
          <p:nvPr/>
        </p:nvPicPr>
        <p:blipFill>
          <a:blip r:embed="rId2"/>
          <a:stretch>
            <a:fillRect/>
          </a:stretch>
        </p:blipFill>
        <p:spPr>
          <a:xfrm>
            <a:off x="422986" y="4460051"/>
            <a:ext cx="11346025" cy="2378162"/>
          </a:xfrm>
          <a:prstGeom prst="rect">
            <a:avLst/>
          </a:prstGeom>
        </p:spPr>
      </p:pic>
    </p:spTree>
    <p:extLst>
      <p:ext uri="{BB962C8B-B14F-4D97-AF65-F5344CB8AC3E}">
        <p14:creationId xmlns:p14="http://schemas.microsoft.com/office/powerpoint/2010/main" val="1795049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oup of bushes in a garden&#10;&#10;Description automatically generated">
            <a:extLst>
              <a:ext uri="{FF2B5EF4-FFF2-40B4-BE49-F238E27FC236}">
                <a16:creationId xmlns:a16="http://schemas.microsoft.com/office/drawing/2014/main" id="{F997360B-EC36-4298-A419-8CE225FB5D16}"/>
              </a:ext>
            </a:extLst>
          </p:cNvPr>
          <p:cNvPicPr>
            <a:picLocks noChangeAspect="1"/>
          </p:cNvPicPr>
          <p:nvPr/>
        </p:nvPicPr>
        <p:blipFill rotWithShape="1">
          <a:blip r:embed="rId3"/>
          <a:srcRect l="1182" t="2807" r="1756" b="11319"/>
          <a:stretch/>
        </p:blipFill>
        <p:spPr>
          <a:xfrm>
            <a:off x="0" y="10"/>
            <a:ext cx="11656381" cy="685799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sp>
        <p:nvSpPr>
          <p:cNvPr id="4" name="TextBox 3">
            <a:extLst>
              <a:ext uri="{FF2B5EF4-FFF2-40B4-BE49-F238E27FC236}">
                <a16:creationId xmlns:a16="http://schemas.microsoft.com/office/drawing/2014/main" id="{0D52C6EF-6075-449F-ADB5-A7AF218F4A31}"/>
              </a:ext>
            </a:extLst>
          </p:cNvPr>
          <p:cNvSpPr txBox="1"/>
          <p:nvPr/>
        </p:nvSpPr>
        <p:spPr>
          <a:xfrm>
            <a:off x="914400" y="639192"/>
            <a:ext cx="6409678" cy="4832092"/>
          </a:xfrm>
          <a:prstGeom prst="rect">
            <a:avLst/>
          </a:prstGeom>
          <a:solidFill>
            <a:srgbClr val="B0F8AA"/>
          </a:solidFill>
          <a:ln w="57150">
            <a:solidFill>
              <a:schemeClr val="tx1"/>
            </a:solidFill>
          </a:ln>
        </p:spPr>
        <p:txBody>
          <a:bodyPr wrap="square" rtlCol="0">
            <a:spAutoFit/>
          </a:bodyPr>
          <a:lstStyle/>
          <a:p>
            <a:r>
              <a:rPr lang="en-US" sz="2800" b="1" u="sng" dirty="0"/>
              <a:t>FORESTRY</a:t>
            </a:r>
            <a:r>
              <a:rPr lang="en-US" sz="2800" b="1" dirty="0"/>
              <a:t>:</a:t>
            </a:r>
          </a:p>
          <a:p>
            <a:r>
              <a:rPr lang="en-US" sz="2800" b="1" dirty="0"/>
              <a:t>-afforestation</a:t>
            </a:r>
          </a:p>
          <a:p>
            <a:r>
              <a:rPr lang="en-US" sz="2800" b="1" dirty="0"/>
              <a:t>-reforestation</a:t>
            </a:r>
          </a:p>
          <a:p>
            <a:r>
              <a:rPr lang="en-US" sz="2800" b="1" dirty="0"/>
              <a:t>-forest preservation</a:t>
            </a:r>
          </a:p>
          <a:p>
            <a:endParaRPr lang="en-US" sz="2800" b="1" dirty="0"/>
          </a:p>
          <a:p>
            <a:r>
              <a:rPr lang="en-US" sz="2800" b="1" u="sng" dirty="0"/>
              <a:t>AGRICULTURE</a:t>
            </a:r>
            <a:r>
              <a:rPr lang="en-US" sz="2800" b="1" dirty="0"/>
              <a:t>:</a:t>
            </a:r>
          </a:p>
          <a:p>
            <a:r>
              <a:rPr lang="en-US" sz="2800" b="1" dirty="0"/>
              <a:t>-revegetation</a:t>
            </a:r>
          </a:p>
          <a:p>
            <a:r>
              <a:rPr lang="en-US" sz="2800" b="1" dirty="0"/>
              <a:t>-more efficient fertilizer employment</a:t>
            </a:r>
          </a:p>
          <a:p>
            <a:r>
              <a:rPr lang="en-US" sz="2800" b="1" dirty="0"/>
              <a:t>-cover crops</a:t>
            </a:r>
          </a:p>
          <a:p>
            <a:r>
              <a:rPr lang="en-US" sz="2800" b="1" dirty="0"/>
              <a:t>-tillage practices that minimize erosion</a:t>
            </a:r>
          </a:p>
          <a:p>
            <a:r>
              <a:rPr lang="en-US" sz="2800" b="1" dirty="0"/>
              <a:t>-organic matter in topsoil</a:t>
            </a:r>
          </a:p>
        </p:txBody>
      </p:sp>
    </p:spTree>
    <p:extLst>
      <p:ext uri="{BB962C8B-B14F-4D97-AF65-F5344CB8AC3E}">
        <p14:creationId xmlns:p14="http://schemas.microsoft.com/office/powerpoint/2010/main" val="3861655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133BD9-76C0-4E38-8A8B-899A32B47654}"/>
              </a:ext>
            </a:extLst>
          </p:cNvPr>
          <p:cNvPicPr>
            <a:picLocks noChangeAspect="1"/>
          </p:cNvPicPr>
          <p:nvPr/>
        </p:nvPicPr>
        <p:blipFill rotWithShape="1">
          <a:blip r:embed="rId3"/>
          <a:srcRect l="4731" r="3056"/>
          <a:stretch/>
        </p:blipFill>
        <p:spPr>
          <a:xfrm>
            <a:off x="0" y="0"/>
            <a:ext cx="9919942" cy="6857990"/>
          </a:xfrm>
          <a:custGeom>
            <a:avLst/>
            <a:gdLst/>
            <a:ahLst/>
            <a:cxnLst/>
            <a:rect l="l" t="t" r="r" b="b"/>
            <a:pathLst>
              <a:path w="9919942" h="6858000">
                <a:moveTo>
                  <a:pt x="0" y="5890890"/>
                </a:moveTo>
                <a:lnTo>
                  <a:pt x="212725" y="5891423"/>
                </a:lnTo>
                <a:cubicBezTo>
                  <a:pt x="582535" y="5892351"/>
                  <a:pt x="1020826" y="5893449"/>
                  <a:pt x="1540283" y="5894751"/>
                </a:cubicBezTo>
                <a:cubicBezTo>
                  <a:pt x="1752088" y="5888795"/>
                  <a:pt x="1952177" y="6005934"/>
                  <a:pt x="2056518" y="6186661"/>
                </a:cubicBezTo>
                <a:cubicBezTo>
                  <a:pt x="2056518" y="6186661"/>
                  <a:pt x="2056518" y="6186661"/>
                  <a:pt x="2405221" y="6790631"/>
                </a:cubicBezTo>
                <a:lnTo>
                  <a:pt x="2444117" y="6858000"/>
                </a:lnTo>
                <a:lnTo>
                  <a:pt x="0" y="6858000"/>
                </a:lnTo>
                <a:close/>
                <a:moveTo>
                  <a:pt x="792260" y="3668381"/>
                </a:moveTo>
                <a:cubicBezTo>
                  <a:pt x="792260" y="3668381"/>
                  <a:pt x="792260" y="3668381"/>
                  <a:pt x="1811431" y="3670937"/>
                </a:cubicBezTo>
                <a:cubicBezTo>
                  <a:pt x="1876362" y="3669112"/>
                  <a:pt x="1937701" y="3705022"/>
                  <a:pt x="1969689" y="3760425"/>
                </a:cubicBezTo>
                <a:cubicBezTo>
                  <a:pt x="1969689" y="3760425"/>
                  <a:pt x="1969689" y="3760425"/>
                  <a:pt x="2480383" y="4644976"/>
                </a:cubicBezTo>
                <a:cubicBezTo>
                  <a:pt x="2513474" y="4702289"/>
                  <a:pt x="2512800" y="4771455"/>
                  <a:pt x="2479858" y="4828684"/>
                </a:cubicBezTo>
                <a:cubicBezTo>
                  <a:pt x="2479858" y="4828684"/>
                  <a:pt x="2479858" y="4828684"/>
                  <a:pt x="1971381" y="5710679"/>
                </a:cubicBezTo>
                <a:cubicBezTo>
                  <a:pt x="1940341" y="5766811"/>
                  <a:pt x="1879433" y="5801975"/>
                  <a:pt x="1815301" y="5800792"/>
                </a:cubicBezTo>
                <a:cubicBezTo>
                  <a:pt x="1815301" y="5800792"/>
                  <a:pt x="1815301" y="5800792"/>
                  <a:pt x="797234" y="5800148"/>
                </a:cubicBezTo>
                <a:cubicBezTo>
                  <a:pt x="731200" y="5800063"/>
                  <a:pt x="670963" y="5766064"/>
                  <a:pt x="637873" y="5708748"/>
                </a:cubicBezTo>
                <a:cubicBezTo>
                  <a:pt x="637873" y="5708748"/>
                  <a:pt x="637873" y="5708748"/>
                  <a:pt x="127178" y="4824199"/>
                </a:cubicBezTo>
                <a:cubicBezTo>
                  <a:pt x="95190" y="4768796"/>
                  <a:pt x="94762" y="4697719"/>
                  <a:pt x="128807" y="4642400"/>
                </a:cubicBezTo>
                <a:cubicBezTo>
                  <a:pt x="128807" y="4642400"/>
                  <a:pt x="128807" y="4642400"/>
                  <a:pt x="636180" y="3758494"/>
                </a:cubicBezTo>
                <a:cubicBezTo>
                  <a:pt x="667221" y="3702364"/>
                  <a:pt x="728129" y="3667198"/>
                  <a:pt x="792260" y="3668381"/>
                </a:cubicBezTo>
                <a:close/>
                <a:moveTo>
                  <a:pt x="2255648" y="3231561"/>
                </a:moveTo>
                <a:cubicBezTo>
                  <a:pt x="2255648" y="3231561"/>
                  <a:pt x="2255648" y="3231561"/>
                  <a:pt x="2618241" y="3232471"/>
                </a:cubicBezTo>
                <a:cubicBezTo>
                  <a:pt x="2641342" y="3231821"/>
                  <a:pt x="2663165" y="3244597"/>
                  <a:pt x="2674545" y="3264308"/>
                </a:cubicBezTo>
                <a:cubicBezTo>
                  <a:pt x="2674545" y="3264308"/>
                  <a:pt x="2674545" y="3264308"/>
                  <a:pt x="2856236" y="3579007"/>
                </a:cubicBezTo>
                <a:cubicBezTo>
                  <a:pt x="2868009" y="3599398"/>
                  <a:pt x="2867769" y="3624006"/>
                  <a:pt x="2856049" y="3644366"/>
                </a:cubicBezTo>
                <a:cubicBezTo>
                  <a:pt x="2856049" y="3644366"/>
                  <a:pt x="2856049" y="3644366"/>
                  <a:pt x="2675147" y="3958155"/>
                </a:cubicBezTo>
                <a:cubicBezTo>
                  <a:pt x="2664104" y="3978125"/>
                  <a:pt x="2642433" y="3990637"/>
                  <a:pt x="2619617" y="3990216"/>
                </a:cubicBezTo>
                <a:cubicBezTo>
                  <a:pt x="2619617" y="3990216"/>
                  <a:pt x="2619617" y="3990216"/>
                  <a:pt x="2257417" y="3989986"/>
                </a:cubicBezTo>
                <a:cubicBezTo>
                  <a:pt x="2233924" y="3989956"/>
                  <a:pt x="2212493" y="3977860"/>
                  <a:pt x="2200720" y="3957469"/>
                </a:cubicBezTo>
                <a:cubicBezTo>
                  <a:pt x="2200720" y="3957469"/>
                  <a:pt x="2200720" y="3957469"/>
                  <a:pt x="2019029" y="3642770"/>
                </a:cubicBezTo>
                <a:cubicBezTo>
                  <a:pt x="2007648" y="3623058"/>
                  <a:pt x="2007496" y="3597772"/>
                  <a:pt x="2019609" y="3578090"/>
                </a:cubicBezTo>
                <a:cubicBezTo>
                  <a:pt x="2019609" y="3578090"/>
                  <a:pt x="2019609" y="3578090"/>
                  <a:pt x="2200118" y="3263622"/>
                </a:cubicBezTo>
                <a:cubicBezTo>
                  <a:pt x="2211161" y="3243651"/>
                  <a:pt x="2232832" y="3231141"/>
                  <a:pt x="2255648" y="3231561"/>
                </a:cubicBezTo>
                <a:close/>
                <a:moveTo>
                  <a:pt x="2433010" y="2733972"/>
                </a:moveTo>
                <a:cubicBezTo>
                  <a:pt x="2433010" y="2733972"/>
                  <a:pt x="2433010" y="2733972"/>
                  <a:pt x="2624472" y="2734451"/>
                </a:cubicBezTo>
                <a:cubicBezTo>
                  <a:pt x="2636671" y="2734110"/>
                  <a:pt x="2648193" y="2740855"/>
                  <a:pt x="2654202" y="2751263"/>
                </a:cubicBezTo>
                <a:cubicBezTo>
                  <a:pt x="2654202" y="2751263"/>
                  <a:pt x="2654202" y="2751263"/>
                  <a:pt x="2750141" y="2917435"/>
                </a:cubicBezTo>
                <a:cubicBezTo>
                  <a:pt x="2756358" y="2928203"/>
                  <a:pt x="2756231" y="2941196"/>
                  <a:pt x="2750042" y="2951947"/>
                </a:cubicBezTo>
                <a:cubicBezTo>
                  <a:pt x="2750042" y="2951947"/>
                  <a:pt x="2750042" y="2951947"/>
                  <a:pt x="2654520" y="3117639"/>
                </a:cubicBezTo>
                <a:cubicBezTo>
                  <a:pt x="2648690" y="3128183"/>
                  <a:pt x="2637246" y="3134790"/>
                  <a:pt x="2625199" y="3134567"/>
                </a:cubicBezTo>
                <a:cubicBezTo>
                  <a:pt x="2625199" y="3134567"/>
                  <a:pt x="2625199" y="3134567"/>
                  <a:pt x="2433944" y="3134446"/>
                </a:cubicBezTo>
                <a:cubicBezTo>
                  <a:pt x="2421540" y="3134430"/>
                  <a:pt x="2410223" y="3128043"/>
                  <a:pt x="2404006" y="3117275"/>
                </a:cubicBezTo>
                <a:cubicBezTo>
                  <a:pt x="2404006" y="3117275"/>
                  <a:pt x="2404006" y="3117275"/>
                  <a:pt x="2308067" y="2951104"/>
                </a:cubicBezTo>
                <a:cubicBezTo>
                  <a:pt x="2302058" y="2940696"/>
                  <a:pt x="2301978" y="2927344"/>
                  <a:pt x="2308373" y="2916950"/>
                </a:cubicBezTo>
                <a:cubicBezTo>
                  <a:pt x="2308373" y="2916950"/>
                  <a:pt x="2308373" y="2916950"/>
                  <a:pt x="2403689" y="2750900"/>
                </a:cubicBezTo>
                <a:cubicBezTo>
                  <a:pt x="2409520" y="2740356"/>
                  <a:pt x="2420963" y="2733749"/>
                  <a:pt x="2433010" y="2733972"/>
                </a:cubicBezTo>
                <a:close/>
                <a:moveTo>
                  <a:pt x="4333377" y="2409543"/>
                </a:moveTo>
                <a:cubicBezTo>
                  <a:pt x="4333377" y="2409543"/>
                  <a:pt x="4333377" y="2409543"/>
                  <a:pt x="7657903" y="2417878"/>
                </a:cubicBezTo>
                <a:cubicBezTo>
                  <a:pt x="7869708" y="2411922"/>
                  <a:pt x="8069795" y="2529061"/>
                  <a:pt x="8174138" y="2709787"/>
                </a:cubicBezTo>
                <a:cubicBezTo>
                  <a:pt x="8174138" y="2709787"/>
                  <a:pt x="8174138" y="2709787"/>
                  <a:pt x="9840019" y="5595180"/>
                </a:cubicBezTo>
                <a:cubicBezTo>
                  <a:pt x="9947960" y="5782138"/>
                  <a:pt x="9945763" y="6007756"/>
                  <a:pt x="9838301" y="6194439"/>
                </a:cubicBezTo>
                <a:cubicBezTo>
                  <a:pt x="9838301" y="6194439"/>
                  <a:pt x="9838301" y="6194439"/>
                  <a:pt x="9491114" y="6796666"/>
                </a:cubicBezTo>
                <a:lnTo>
                  <a:pt x="9455755" y="6858000"/>
                </a:lnTo>
                <a:lnTo>
                  <a:pt x="2555435" y="6858000"/>
                </a:lnTo>
                <a:lnTo>
                  <a:pt x="2457118" y="6687713"/>
                </a:lnTo>
                <a:cubicBezTo>
                  <a:pt x="2365609" y="6529214"/>
                  <a:pt x="2267998" y="6360148"/>
                  <a:pt x="2163881" y="6179811"/>
                </a:cubicBezTo>
                <a:cubicBezTo>
                  <a:pt x="2059539" y="5999084"/>
                  <a:pt x="2058136" y="5767233"/>
                  <a:pt x="2169197" y="5586783"/>
                </a:cubicBezTo>
                <a:cubicBezTo>
                  <a:pt x="2169197" y="5586783"/>
                  <a:pt x="2169197" y="5586783"/>
                  <a:pt x="3824243" y="2703492"/>
                </a:cubicBezTo>
                <a:cubicBezTo>
                  <a:pt x="3925497" y="2520394"/>
                  <a:pt x="4124183" y="2405683"/>
                  <a:pt x="4333377" y="2409543"/>
                </a:cubicBezTo>
                <a:close/>
                <a:moveTo>
                  <a:pt x="725024" y="2239631"/>
                </a:moveTo>
                <a:cubicBezTo>
                  <a:pt x="725024" y="2239631"/>
                  <a:pt x="725024" y="2239631"/>
                  <a:pt x="1356572" y="2241215"/>
                </a:cubicBezTo>
                <a:cubicBezTo>
                  <a:pt x="1396808" y="2240083"/>
                  <a:pt x="1434818" y="2262335"/>
                  <a:pt x="1454639" y="2296667"/>
                </a:cubicBezTo>
                <a:cubicBezTo>
                  <a:pt x="1454639" y="2296667"/>
                  <a:pt x="1454639" y="2296667"/>
                  <a:pt x="1771100" y="2844795"/>
                </a:cubicBezTo>
                <a:cubicBezTo>
                  <a:pt x="1791605" y="2880310"/>
                  <a:pt x="1791188" y="2923170"/>
                  <a:pt x="1770775" y="2958634"/>
                </a:cubicBezTo>
                <a:cubicBezTo>
                  <a:pt x="1770775" y="2958634"/>
                  <a:pt x="1770775" y="2958634"/>
                  <a:pt x="1455688" y="3505178"/>
                </a:cubicBezTo>
                <a:cubicBezTo>
                  <a:pt x="1436453" y="3539960"/>
                  <a:pt x="1398709" y="3561751"/>
                  <a:pt x="1358971" y="3561017"/>
                </a:cubicBezTo>
                <a:cubicBezTo>
                  <a:pt x="1358971" y="3561017"/>
                  <a:pt x="1358971" y="3561017"/>
                  <a:pt x="728106" y="3560618"/>
                </a:cubicBezTo>
                <a:cubicBezTo>
                  <a:pt x="687187" y="3560566"/>
                  <a:pt x="649860" y="3539497"/>
                  <a:pt x="629355" y="3503981"/>
                </a:cubicBezTo>
                <a:cubicBezTo>
                  <a:pt x="629355" y="3503981"/>
                  <a:pt x="629355" y="3503981"/>
                  <a:pt x="312894" y="2955854"/>
                </a:cubicBezTo>
                <a:cubicBezTo>
                  <a:pt x="293073" y="2921523"/>
                  <a:pt x="292806" y="2877479"/>
                  <a:pt x="313904" y="2843200"/>
                </a:cubicBezTo>
                <a:cubicBezTo>
                  <a:pt x="313904" y="2843200"/>
                  <a:pt x="313904" y="2843200"/>
                  <a:pt x="628307" y="2295471"/>
                </a:cubicBezTo>
                <a:cubicBezTo>
                  <a:pt x="647542" y="2260690"/>
                  <a:pt x="685286" y="2238898"/>
                  <a:pt x="725024" y="2239631"/>
                </a:cubicBezTo>
                <a:close/>
                <a:moveTo>
                  <a:pt x="2879072" y="1760629"/>
                </a:moveTo>
                <a:cubicBezTo>
                  <a:pt x="2879072" y="1760629"/>
                  <a:pt x="2879072" y="1760629"/>
                  <a:pt x="3409516" y="1761958"/>
                </a:cubicBezTo>
                <a:cubicBezTo>
                  <a:pt x="3443310" y="1761007"/>
                  <a:pt x="3475235" y="1779699"/>
                  <a:pt x="3491884" y="1808535"/>
                </a:cubicBezTo>
                <a:cubicBezTo>
                  <a:pt x="3491884" y="1808535"/>
                  <a:pt x="3491884" y="1808535"/>
                  <a:pt x="3757682" y="2268912"/>
                </a:cubicBezTo>
                <a:cubicBezTo>
                  <a:pt x="3774905" y="2298742"/>
                  <a:pt x="3774555" y="2334740"/>
                  <a:pt x="3757409" y="2364527"/>
                </a:cubicBezTo>
                <a:cubicBezTo>
                  <a:pt x="3757409" y="2364527"/>
                  <a:pt x="3757409" y="2364527"/>
                  <a:pt x="3492764" y="2823575"/>
                </a:cubicBezTo>
                <a:cubicBezTo>
                  <a:pt x="3476609" y="2852789"/>
                  <a:pt x="3444908" y="2871091"/>
                  <a:pt x="3411530" y="2870476"/>
                </a:cubicBezTo>
                <a:cubicBezTo>
                  <a:pt x="3411530" y="2870476"/>
                  <a:pt x="3411530" y="2870476"/>
                  <a:pt x="2881660" y="2870140"/>
                </a:cubicBezTo>
                <a:cubicBezTo>
                  <a:pt x="2847292" y="2870095"/>
                  <a:pt x="2815940" y="2852400"/>
                  <a:pt x="2798719" y="2822570"/>
                </a:cubicBezTo>
                <a:cubicBezTo>
                  <a:pt x="2798719" y="2822570"/>
                  <a:pt x="2798719" y="2822570"/>
                  <a:pt x="2532919" y="2362193"/>
                </a:cubicBezTo>
                <a:cubicBezTo>
                  <a:pt x="2516270" y="2333357"/>
                  <a:pt x="2516047" y="2296363"/>
                  <a:pt x="2533769" y="2267572"/>
                </a:cubicBezTo>
                <a:cubicBezTo>
                  <a:pt x="2533769" y="2267572"/>
                  <a:pt x="2533769" y="2267572"/>
                  <a:pt x="2797838" y="1807530"/>
                </a:cubicBezTo>
                <a:cubicBezTo>
                  <a:pt x="2813994" y="1778316"/>
                  <a:pt x="2845695" y="1760013"/>
                  <a:pt x="2879072" y="1760629"/>
                </a:cubicBezTo>
                <a:close/>
                <a:moveTo>
                  <a:pt x="3648251" y="0"/>
                </a:moveTo>
                <a:lnTo>
                  <a:pt x="5834936" y="0"/>
                </a:lnTo>
                <a:lnTo>
                  <a:pt x="5837246" y="4001"/>
                </a:lnTo>
                <a:cubicBezTo>
                  <a:pt x="5936488" y="175894"/>
                  <a:pt x="6080841" y="425920"/>
                  <a:pt x="6290808" y="789594"/>
                </a:cubicBezTo>
                <a:cubicBezTo>
                  <a:pt x="6334344" y="865000"/>
                  <a:pt x="6333460" y="955997"/>
                  <a:pt x="6290116" y="1031291"/>
                </a:cubicBezTo>
                <a:cubicBezTo>
                  <a:pt x="6290116" y="1031291"/>
                  <a:pt x="6290116" y="1031291"/>
                  <a:pt x="5621142" y="2191688"/>
                </a:cubicBezTo>
                <a:cubicBezTo>
                  <a:pt x="5580303" y="2265537"/>
                  <a:pt x="5500166" y="2311803"/>
                  <a:pt x="5415793" y="2310245"/>
                </a:cubicBezTo>
                <a:cubicBezTo>
                  <a:pt x="5415793" y="2310245"/>
                  <a:pt x="5415793" y="2310245"/>
                  <a:pt x="4076372" y="2309398"/>
                </a:cubicBezTo>
                <a:cubicBezTo>
                  <a:pt x="3989495" y="2309287"/>
                  <a:pt x="3910245" y="2264555"/>
                  <a:pt x="3866709" y="2189150"/>
                </a:cubicBezTo>
                <a:cubicBezTo>
                  <a:pt x="3866709" y="2189150"/>
                  <a:pt x="3866709" y="2189150"/>
                  <a:pt x="3194813" y="1025391"/>
                </a:cubicBezTo>
                <a:cubicBezTo>
                  <a:pt x="3152728" y="952499"/>
                  <a:pt x="3152165" y="858988"/>
                  <a:pt x="3196958" y="786207"/>
                </a:cubicBezTo>
                <a:cubicBezTo>
                  <a:pt x="3196958" y="786207"/>
                  <a:pt x="3196958" y="786207"/>
                  <a:pt x="3644148" y="7148"/>
                </a:cubicBezTo>
                <a:close/>
              </a:path>
            </a:pathLst>
          </a:custGeom>
        </p:spPr>
      </p:pic>
      <p:grpSp>
        <p:nvGrpSpPr>
          <p:cNvPr id="11" name="Group 10">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00124"/>
            <a:ext cx="1562267" cy="1172973"/>
            <a:chOff x="9160561" y="1000124"/>
            <a:chExt cx="1562267" cy="1172973"/>
          </a:xfrm>
        </p:grpSpPr>
        <p:sp>
          <p:nvSpPr>
            <p:cNvPr id="12"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2C6B1E97-AC3C-4BD9-97E3-603E5E86F8F0}"/>
              </a:ext>
            </a:extLst>
          </p:cNvPr>
          <p:cNvSpPr txBox="1"/>
          <p:nvPr/>
        </p:nvSpPr>
        <p:spPr>
          <a:xfrm>
            <a:off x="3100635" y="4780155"/>
            <a:ext cx="5436158" cy="1323439"/>
          </a:xfrm>
          <a:prstGeom prst="rect">
            <a:avLst/>
          </a:prstGeom>
          <a:solidFill>
            <a:srgbClr val="B0F8AA"/>
          </a:solidFill>
          <a:ln w="57150">
            <a:solidFill>
              <a:schemeClr val="tx1"/>
            </a:solidFill>
          </a:ln>
        </p:spPr>
        <p:txBody>
          <a:bodyPr wrap="square" rtlCol="0">
            <a:spAutoFit/>
          </a:bodyPr>
          <a:lstStyle/>
          <a:p>
            <a:r>
              <a:rPr lang="en-US" sz="2000" b="1" dirty="0"/>
              <a:t>The goal of efforts in California (which has an established carbon trading market) is not just capturing and storing carbon, but also creating more productive or sustainable agricultural soils.</a:t>
            </a:r>
          </a:p>
        </p:txBody>
      </p:sp>
      <p:sp>
        <p:nvSpPr>
          <p:cNvPr id="3" name="TextBox 2">
            <a:extLst>
              <a:ext uri="{FF2B5EF4-FFF2-40B4-BE49-F238E27FC236}">
                <a16:creationId xmlns:a16="http://schemas.microsoft.com/office/drawing/2014/main" id="{6E9B4370-59A1-4F7C-87B2-17211342BEA2}"/>
              </a:ext>
            </a:extLst>
          </p:cNvPr>
          <p:cNvSpPr txBox="1"/>
          <p:nvPr/>
        </p:nvSpPr>
        <p:spPr>
          <a:xfrm>
            <a:off x="6428792" y="1708514"/>
            <a:ext cx="2845837" cy="369332"/>
          </a:xfrm>
          <a:prstGeom prst="rect">
            <a:avLst/>
          </a:prstGeom>
          <a:noFill/>
        </p:spPr>
        <p:txBody>
          <a:bodyPr wrap="square" rtlCol="0">
            <a:spAutoFit/>
          </a:bodyPr>
          <a:lstStyle/>
          <a:p>
            <a:r>
              <a:rPr lang="en-US" dirty="0"/>
              <a:t>CALIFORNIA</a:t>
            </a:r>
          </a:p>
        </p:txBody>
      </p:sp>
      <p:sp>
        <p:nvSpPr>
          <p:cNvPr id="7" name="TextBox 6">
            <a:extLst>
              <a:ext uri="{FF2B5EF4-FFF2-40B4-BE49-F238E27FC236}">
                <a16:creationId xmlns:a16="http://schemas.microsoft.com/office/drawing/2014/main" id="{7D557B4D-775A-4A01-AA06-48656AB5E713}"/>
              </a:ext>
            </a:extLst>
          </p:cNvPr>
          <p:cNvSpPr txBox="1"/>
          <p:nvPr/>
        </p:nvSpPr>
        <p:spPr>
          <a:xfrm>
            <a:off x="9443331" y="2304661"/>
            <a:ext cx="2748667" cy="2862322"/>
          </a:xfrm>
          <a:prstGeom prst="rect">
            <a:avLst/>
          </a:prstGeom>
          <a:noFill/>
        </p:spPr>
        <p:txBody>
          <a:bodyPr wrap="square" rtlCol="0">
            <a:spAutoFit/>
          </a:bodyPr>
          <a:lstStyle/>
          <a:p>
            <a:r>
              <a:rPr lang="en-US" b="0" i="0" cap="all" dirty="0">
                <a:solidFill>
                  <a:srgbClr val="262936"/>
                </a:solidFill>
                <a:effectLst/>
              </a:rPr>
              <a:t>The 10 states of the RGGI, or Regional greenhouse gas initiative: Connecticut, Delaware, Maine, Maryland, Massachusetts, New Hampshire, New Jersey, New York, Rhode Island &amp; Vermont</a:t>
            </a:r>
            <a:endParaRPr lang="en-US" cap="all" dirty="0"/>
          </a:p>
        </p:txBody>
      </p:sp>
    </p:spTree>
    <p:extLst>
      <p:ext uri="{BB962C8B-B14F-4D97-AF65-F5344CB8AC3E}">
        <p14:creationId xmlns:p14="http://schemas.microsoft.com/office/powerpoint/2010/main" val="281750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65BF2-FF62-4A87-A684-850144B14DF9}"/>
              </a:ext>
            </a:extLst>
          </p:cNvPr>
          <p:cNvPicPr>
            <a:picLocks noChangeAspect="1"/>
          </p:cNvPicPr>
          <p:nvPr/>
        </p:nvPicPr>
        <p:blipFill rotWithShape="1">
          <a:blip r:embed="rId2"/>
          <a:srcRect r="544"/>
          <a:stretch/>
        </p:blipFill>
        <p:spPr>
          <a:xfrm>
            <a:off x="0" y="5038471"/>
            <a:ext cx="12192000" cy="1819529"/>
          </a:xfrm>
          <a:prstGeom prst="rect">
            <a:avLst/>
          </a:prstGeom>
        </p:spPr>
      </p:pic>
      <p:sp>
        <p:nvSpPr>
          <p:cNvPr id="3" name="TextBox 2">
            <a:extLst>
              <a:ext uri="{FF2B5EF4-FFF2-40B4-BE49-F238E27FC236}">
                <a16:creationId xmlns:a16="http://schemas.microsoft.com/office/drawing/2014/main" id="{A20922EA-4C93-4E1D-B2AC-A8CE83101CEB}"/>
              </a:ext>
            </a:extLst>
          </p:cNvPr>
          <p:cNvSpPr txBox="1"/>
          <p:nvPr/>
        </p:nvSpPr>
        <p:spPr>
          <a:xfrm>
            <a:off x="1614196" y="699796"/>
            <a:ext cx="9097347" cy="3046988"/>
          </a:xfrm>
          <a:prstGeom prst="rect">
            <a:avLst/>
          </a:prstGeom>
          <a:solidFill>
            <a:srgbClr val="B0F8AA"/>
          </a:solidFill>
          <a:ln w="38100">
            <a:solidFill>
              <a:schemeClr val="tx1"/>
            </a:solidFill>
          </a:ln>
        </p:spPr>
        <p:txBody>
          <a:bodyPr wrap="square" rtlCol="0">
            <a:spAutoFit/>
          </a:bodyPr>
          <a:lstStyle/>
          <a:p>
            <a:r>
              <a:rPr lang="en-US" sz="4000" b="1" u="sng" dirty="0"/>
              <a:t>CARBON MARKET DESIGN IMPLICATIONS</a:t>
            </a:r>
            <a:endParaRPr lang="en-US" sz="4000" b="1" dirty="0"/>
          </a:p>
          <a:p>
            <a:endParaRPr lang="en-US" sz="2000" b="1" u="sng" dirty="0"/>
          </a:p>
          <a:p>
            <a:r>
              <a:rPr lang="en-US" sz="3200" b="1" dirty="0"/>
              <a:t>3RD party certifiers may:</a:t>
            </a:r>
          </a:p>
          <a:p>
            <a:pPr marL="285750" indent="-285750">
              <a:buFont typeface="Wingdings" panose="05000000000000000000" pitchFamily="2" charset="2"/>
              <a:buChar char="§"/>
            </a:pPr>
            <a:r>
              <a:rPr lang="en-US" sz="3200" b="1" dirty="0"/>
              <a:t>Allow for better risk management</a:t>
            </a:r>
          </a:p>
          <a:p>
            <a:pPr marL="285750" indent="-285750">
              <a:buFont typeface="Wingdings" panose="05000000000000000000" pitchFamily="2" charset="2"/>
              <a:buChar char="§"/>
            </a:pPr>
            <a:r>
              <a:rPr lang="en-US" sz="3200" b="1" dirty="0"/>
              <a:t>Increase efficiency</a:t>
            </a:r>
          </a:p>
          <a:p>
            <a:pPr marL="285750" indent="-285750">
              <a:buFont typeface="Wingdings" panose="05000000000000000000" pitchFamily="2" charset="2"/>
              <a:buChar char="§"/>
            </a:pPr>
            <a:r>
              <a:rPr lang="en-US" sz="3200" b="1" dirty="0"/>
              <a:t>Require regulation to prevent systematic abuse</a:t>
            </a:r>
          </a:p>
        </p:txBody>
      </p:sp>
    </p:spTree>
    <p:extLst>
      <p:ext uri="{BB962C8B-B14F-4D97-AF65-F5344CB8AC3E}">
        <p14:creationId xmlns:p14="http://schemas.microsoft.com/office/powerpoint/2010/main" val="90119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5E342-B61A-49BF-A7CD-297634794297}"/>
              </a:ext>
            </a:extLst>
          </p:cNvPr>
          <p:cNvPicPr>
            <a:picLocks noChangeAspect="1"/>
          </p:cNvPicPr>
          <p:nvPr/>
        </p:nvPicPr>
        <p:blipFill>
          <a:blip r:embed="rId2"/>
          <a:stretch>
            <a:fillRect/>
          </a:stretch>
        </p:blipFill>
        <p:spPr>
          <a:xfrm>
            <a:off x="180596" y="90799"/>
            <a:ext cx="8863236" cy="6328661"/>
          </a:xfrm>
          <a:prstGeom prst="rect">
            <a:avLst/>
          </a:prstGeom>
        </p:spPr>
      </p:pic>
      <p:sp>
        <p:nvSpPr>
          <p:cNvPr id="3" name="TextBox 2">
            <a:extLst>
              <a:ext uri="{FF2B5EF4-FFF2-40B4-BE49-F238E27FC236}">
                <a16:creationId xmlns:a16="http://schemas.microsoft.com/office/drawing/2014/main" id="{3E683D3B-957F-4823-9BAA-A4A01D5C78DD}"/>
              </a:ext>
            </a:extLst>
          </p:cNvPr>
          <p:cNvSpPr txBox="1"/>
          <p:nvPr/>
        </p:nvSpPr>
        <p:spPr>
          <a:xfrm>
            <a:off x="8453535" y="2687215"/>
            <a:ext cx="3287282" cy="1754326"/>
          </a:xfrm>
          <a:prstGeom prst="rect">
            <a:avLst/>
          </a:prstGeom>
          <a:solidFill>
            <a:srgbClr val="B0F8AA"/>
          </a:solidFill>
          <a:ln>
            <a:solidFill>
              <a:schemeClr val="tx1"/>
            </a:solidFill>
          </a:ln>
        </p:spPr>
        <p:txBody>
          <a:bodyPr wrap="square" rtlCol="0">
            <a:spAutoFit/>
          </a:bodyPr>
          <a:lstStyle/>
          <a:p>
            <a:r>
              <a:rPr lang="en-US" b="1" dirty="0"/>
              <a:t>Previously successful emissions trading systems in the US:</a:t>
            </a:r>
          </a:p>
          <a:p>
            <a:endParaRPr lang="en-US" b="1" dirty="0"/>
          </a:p>
          <a:p>
            <a:pPr marL="285750" indent="-285750">
              <a:buFont typeface="Wingdings" panose="05000000000000000000" pitchFamily="2" charset="2"/>
              <a:buChar char="§"/>
            </a:pPr>
            <a:r>
              <a:rPr lang="en-US" b="1" dirty="0"/>
              <a:t>Sulfur dioxide</a:t>
            </a:r>
          </a:p>
          <a:p>
            <a:pPr marL="285750" indent="-285750">
              <a:buFont typeface="Wingdings" panose="05000000000000000000" pitchFamily="2" charset="2"/>
              <a:buChar char="§"/>
            </a:pPr>
            <a:r>
              <a:rPr lang="en-US" b="1" dirty="0"/>
              <a:t>Nitrogen oxides</a:t>
            </a:r>
          </a:p>
          <a:p>
            <a:pPr marL="285750" indent="-285750">
              <a:buFont typeface="Wingdings" panose="05000000000000000000" pitchFamily="2" charset="2"/>
              <a:buChar char="§"/>
            </a:pPr>
            <a:r>
              <a:rPr lang="en-US" b="1" dirty="0"/>
              <a:t>Volatile organic compounds</a:t>
            </a:r>
          </a:p>
        </p:txBody>
      </p:sp>
    </p:spTree>
    <p:extLst>
      <p:ext uri="{BB962C8B-B14F-4D97-AF65-F5344CB8AC3E}">
        <p14:creationId xmlns:p14="http://schemas.microsoft.com/office/powerpoint/2010/main" val="487751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9C5CC271-46A7-45A8-82F2-961C2D6F726A}"/>
              </a:ext>
            </a:extLst>
          </p:cNvPr>
          <p:cNvPicPr>
            <a:picLocks noChangeAspect="1"/>
          </p:cNvPicPr>
          <p:nvPr/>
        </p:nvPicPr>
        <p:blipFill>
          <a:blip r:embed="rId3"/>
          <a:stretch>
            <a:fillRect/>
          </a:stretch>
        </p:blipFill>
        <p:spPr>
          <a:xfrm>
            <a:off x="643467" y="695813"/>
            <a:ext cx="7047923" cy="5462139"/>
          </a:xfrm>
          <a:prstGeom prst="rect">
            <a:avLst/>
          </a:prstGeom>
          <a:ln w="57150">
            <a:solidFill>
              <a:schemeClr val="tx1"/>
            </a:solidFill>
          </a:ln>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EDE9911B-A575-420B-9B67-CC561858C305}"/>
              </a:ext>
            </a:extLst>
          </p:cNvPr>
          <p:cNvSpPr txBox="1"/>
          <p:nvPr/>
        </p:nvSpPr>
        <p:spPr>
          <a:xfrm>
            <a:off x="4655976" y="2879609"/>
            <a:ext cx="6033099" cy="2246769"/>
          </a:xfrm>
          <a:prstGeom prst="rect">
            <a:avLst/>
          </a:prstGeom>
          <a:solidFill>
            <a:srgbClr val="B0F8AA"/>
          </a:solidFill>
          <a:ln w="57150">
            <a:solidFill>
              <a:schemeClr val="tx1"/>
            </a:solidFill>
          </a:ln>
        </p:spPr>
        <p:txBody>
          <a:bodyPr wrap="square" rtlCol="0">
            <a:spAutoFit/>
          </a:bodyPr>
          <a:lstStyle/>
          <a:p>
            <a:r>
              <a:rPr lang="en-US" sz="2000" b="1" dirty="0"/>
              <a:t>While non-measured and non-certified methods of carbon sequestration may exist, and while non carbon-market participants may already be doing their part, having a system of measurement and giving value to the sequestration itself will increase sequestration, as long as there is government </a:t>
            </a:r>
            <a:r>
              <a:rPr lang="en-US" sz="2000" b="1"/>
              <a:t>subsidization (of </a:t>
            </a:r>
            <a:r>
              <a:rPr lang="en-US" sz="2000" b="1" dirty="0"/>
              <a:t>the costs </a:t>
            </a:r>
            <a:r>
              <a:rPr lang="en-US" sz="2000" b="1"/>
              <a:t>of uncertainty).</a:t>
            </a:r>
            <a:endParaRPr lang="en-US" sz="2000" b="1" dirty="0"/>
          </a:p>
        </p:txBody>
      </p:sp>
    </p:spTree>
    <p:extLst>
      <p:ext uri="{BB962C8B-B14F-4D97-AF65-F5344CB8AC3E}">
        <p14:creationId xmlns:p14="http://schemas.microsoft.com/office/powerpoint/2010/main" val="90911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5BEA0-6B4D-4C11-8A8A-21CF2D2E3AD6}"/>
              </a:ext>
            </a:extLst>
          </p:cNvPr>
          <p:cNvPicPr>
            <a:picLocks noChangeAspect="1"/>
          </p:cNvPicPr>
          <p:nvPr/>
        </p:nvPicPr>
        <p:blipFill>
          <a:blip r:embed="rId3"/>
          <a:stretch>
            <a:fillRect/>
          </a:stretch>
        </p:blipFill>
        <p:spPr>
          <a:xfrm>
            <a:off x="689808" y="668254"/>
            <a:ext cx="10812384" cy="3524742"/>
          </a:xfrm>
          <a:prstGeom prst="rect">
            <a:avLst/>
          </a:prstGeom>
        </p:spPr>
      </p:pic>
      <p:pic>
        <p:nvPicPr>
          <p:cNvPr id="3" name="Picture 2">
            <a:extLst>
              <a:ext uri="{FF2B5EF4-FFF2-40B4-BE49-F238E27FC236}">
                <a16:creationId xmlns:a16="http://schemas.microsoft.com/office/drawing/2014/main" id="{30C5CBF4-0CE2-454A-965B-22B744D14CC3}"/>
              </a:ext>
            </a:extLst>
          </p:cNvPr>
          <p:cNvPicPr>
            <a:picLocks noChangeAspect="1"/>
          </p:cNvPicPr>
          <p:nvPr/>
        </p:nvPicPr>
        <p:blipFill>
          <a:blip r:embed="rId4"/>
          <a:stretch>
            <a:fillRect/>
          </a:stretch>
        </p:blipFill>
        <p:spPr>
          <a:xfrm>
            <a:off x="1155607" y="4750947"/>
            <a:ext cx="1800476" cy="1200318"/>
          </a:xfrm>
          <a:prstGeom prst="rect">
            <a:avLst/>
          </a:prstGeom>
        </p:spPr>
      </p:pic>
      <p:sp>
        <p:nvSpPr>
          <p:cNvPr id="4" name="TextBox 3">
            <a:extLst>
              <a:ext uri="{FF2B5EF4-FFF2-40B4-BE49-F238E27FC236}">
                <a16:creationId xmlns:a16="http://schemas.microsoft.com/office/drawing/2014/main" id="{D27B241E-F935-4012-9CEF-9B953913F31C}"/>
              </a:ext>
            </a:extLst>
          </p:cNvPr>
          <p:cNvSpPr txBox="1"/>
          <p:nvPr/>
        </p:nvSpPr>
        <p:spPr>
          <a:xfrm>
            <a:off x="3041780" y="5121944"/>
            <a:ext cx="5710335" cy="369332"/>
          </a:xfrm>
          <a:prstGeom prst="rect">
            <a:avLst/>
          </a:prstGeom>
          <a:noFill/>
        </p:spPr>
        <p:txBody>
          <a:bodyPr wrap="square" rtlCol="0">
            <a:spAutoFit/>
          </a:bodyPr>
          <a:lstStyle/>
          <a:p>
            <a:r>
              <a:rPr lang="en-US" b="1" dirty="0"/>
              <a:t>UNFCCC COP6, KYOTO PROTOCOL, 2000</a:t>
            </a:r>
          </a:p>
        </p:txBody>
      </p:sp>
    </p:spTree>
    <p:extLst>
      <p:ext uri="{BB962C8B-B14F-4D97-AF65-F5344CB8AC3E}">
        <p14:creationId xmlns:p14="http://schemas.microsoft.com/office/powerpoint/2010/main" val="108735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0E57-8CD7-4A64-9584-BFE0FE77C312}"/>
              </a:ext>
            </a:extLst>
          </p:cNvPr>
          <p:cNvSpPr>
            <a:spLocks noGrp="1"/>
          </p:cNvSpPr>
          <p:nvPr>
            <p:ph type="ctrTitle"/>
          </p:nvPr>
        </p:nvSpPr>
        <p:spPr>
          <a:xfrm>
            <a:off x="1524000" y="343430"/>
            <a:ext cx="9144000" cy="2387600"/>
          </a:xfrm>
        </p:spPr>
        <p:txBody>
          <a:bodyPr>
            <a:normAutofit fontScale="90000"/>
          </a:bodyPr>
          <a:lstStyle/>
          <a:p>
            <a:r>
              <a:rPr lang="en-US" b="1" dirty="0"/>
              <a:t>THE 2020 GROWING CLIMATE SOLUTIONS ACT (</a:t>
            </a:r>
            <a:r>
              <a:rPr lang="en-US" b="1" dirty="0">
                <a:ln w="0"/>
                <a:solidFill>
                  <a:srgbClr val="00B050"/>
                </a:solidFill>
                <a:effectLst>
                  <a:outerShdw blurRad="38100" dist="25400" dir="5400000" algn="ctr" rotWithShape="0">
                    <a:srgbClr val="6E747A">
                      <a:alpha val="43000"/>
                    </a:srgbClr>
                  </a:outerShdw>
                </a:effectLst>
              </a:rPr>
              <a:t>GCSA</a:t>
            </a:r>
            <a:r>
              <a:rPr lang="en-US" b="1" dirty="0"/>
              <a:t>)</a:t>
            </a:r>
          </a:p>
        </p:txBody>
      </p:sp>
      <p:sp>
        <p:nvSpPr>
          <p:cNvPr id="3" name="Subtitle 2">
            <a:extLst>
              <a:ext uri="{FF2B5EF4-FFF2-40B4-BE49-F238E27FC236}">
                <a16:creationId xmlns:a16="http://schemas.microsoft.com/office/drawing/2014/main" id="{B1D39256-72D0-4B79-8537-8BCCE0CC1AB8}"/>
              </a:ext>
            </a:extLst>
          </p:cNvPr>
          <p:cNvSpPr>
            <a:spLocks noGrp="1"/>
          </p:cNvSpPr>
          <p:nvPr>
            <p:ph type="subTitle" idx="1"/>
          </p:nvPr>
        </p:nvSpPr>
        <p:spPr>
          <a:xfrm>
            <a:off x="1524000" y="3267541"/>
            <a:ext cx="9144000" cy="859430"/>
          </a:xfrm>
        </p:spPr>
        <p:txBody>
          <a:bodyPr>
            <a:normAutofit lnSpcReduction="10000"/>
          </a:bodyPr>
          <a:lstStyle/>
          <a:p>
            <a:pPr>
              <a:spcBef>
                <a:spcPts val="0"/>
              </a:spcBef>
            </a:pPr>
            <a:r>
              <a:rPr lang="en-US" sz="2800" b="1" dirty="0">
                <a:solidFill>
                  <a:srgbClr val="C00000"/>
                </a:solidFill>
              </a:rPr>
              <a:t>REDUCING BARRIERS TO ENTRY </a:t>
            </a:r>
          </a:p>
          <a:p>
            <a:pPr>
              <a:spcBef>
                <a:spcPts val="0"/>
              </a:spcBef>
            </a:pPr>
            <a:r>
              <a:rPr lang="en-US" sz="2800" b="1" dirty="0">
                <a:solidFill>
                  <a:srgbClr val="C00000"/>
                </a:solidFill>
              </a:rPr>
              <a:t>TO PRIVATE </a:t>
            </a:r>
            <a:r>
              <a:rPr lang="en-US" sz="2800" b="1" u="sng" dirty="0">
                <a:solidFill>
                  <a:srgbClr val="C00000"/>
                </a:solidFill>
              </a:rPr>
              <a:t>CARBON</a:t>
            </a:r>
            <a:r>
              <a:rPr lang="en-US" sz="2800" b="1" dirty="0">
                <a:solidFill>
                  <a:srgbClr val="C00000"/>
                </a:solidFill>
              </a:rPr>
              <a:t> MARKETS </a:t>
            </a:r>
          </a:p>
          <a:p>
            <a:endParaRPr lang="en-US" dirty="0"/>
          </a:p>
        </p:txBody>
      </p:sp>
      <p:cxnSp>
        <p:nvCxnSpPr>
          <p:cNvPr id="5" name="Straight Connector 4">
            <a:extLst>
              <a:ext uri="{FF2B5EF4-FFF2-40B4-BE49-F238E27FC236}">
                <a16:creationId xmlns:a16="http://schemas.microsoft.com/office/drawing/2014/main" id="{3C4920AA-B60B-42AF-836B-29DC7CBC87AB}"/>
              </a:ext>
            </a:extLst>
          </p:cNvPr>
          <p:cNvCxnSpPr/>
          <p:nvPr/>
        </p:nvCxnSpPr>
        <p:spPr>
          <a:xfrm>
            <a:off x="1763697" y="2954867"/>
            <a:ext cx="8664606" cy="0"/>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pic>
        <p:nvPicPr>
          <p:cNvPr id="4" name="Picture 3">
            <a:extLst>
              <a:ext uri="{FF2B5EF4-FFF2-40B4-BE49-F238E27FC236}">
                <a16:creationId xmlns:a16="http://schemas.microsoft.com/office/drawing/2014/main" id="{F4E243B0-6977-47E0-85B0-668B67C6CC87}"/>
              </a:ext>
            </a:extLst>
          </p:cNvPr>
          <p:cNvPicPr>
            <a:picLocks noChangeAspect="1"/>
          </p:cNvPicPr>
          <p:nvPr/>
        </p:nvPicPr>
        <p:blipFill>
          <a:blip r:embed="rId3"/>
          <a:stretch>
            <a:fillRect/>
          </a:stretch>
        </p:blipFill>
        <p:spPr>
          <a:xfrm>
            <a:off x="0" y="4672484"/>
            <a:ext cx="12192000" cy="2185516"/>
          </a:xfrm>
          <a:prstGeom prst="rect">
            <a:avLst/>
          </a:prstGeom>
          <a:ln w="57150">
            <a:solidFill>
              <a:schemeClr val="tx1"/>
            </a:solidFill>
          </a:ln>
        </p:spPr>
      </p:pic>
    </p:spTree>
    <p:extLst>
      <p:ext uri="{BB962C8B-B14F-4D97-AF65-F5344CB8AC3E}">
        <p14:creationId xmlns:p14="http://schemas.microsoft.com/office/powerpoint/2010/main" val="310241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716271-F8B1-4C66-B97C-32C5390F43A3}"/>
              </a:ext>
            </a:extLst>
          </p:cNvPr>
          <p:cNvSpPr txBox="1"/>
          <p:nvPr/>
        </p:nvSpPr>
        <p:spPr>
          <a:xfrm>
            <a:off x="204186" y="878890"/>
            <a:ext cx="3098307" cy="2677656"/>
          </a:xfrm>
          <a:prstGeom prst="rect">
            <a:avLst/>
          </a:prstGeom>
          <a:noFill/>
        </p:spPr>
        <p:txBody>
          <a:bodyPr wrap="square" rtlCol="0">
            <a:spAutoFit/>
          </a:bodyPr>
          <a:lstStyle/>
          <a:p>
            <a:r>
              <a:rPr lang="en-US" sz="2800" b="1" dirty="0"/>
              <a:t>Globally, agriculture and forestry together account for ~18% of greenhouse gas emissions.</a:t>
            </a:r>
          </a:p>
        </p:txBody>
      </p:sp>
      <p:pic>
        <p:nvPicPr>
          <p:cNvPr id="4" name="Picture 3">
            <a:extLst>
              <a:ext uri="{FF2B5EF4-FFF2-40B4-BE49-F238E27FC236}">
                <a16:creationId xmlns:a16="http://schemas.microsoft.com/office/drawing/2014/main" id="{EDB59F9D-1CDE-4771-8752-FD786A1D040D}"/>
              </a:ext>
            </a:extLst>
          </p:cNvPr>
          <p:cNvPicPr>
            <a:picLocks noChangeAspect="1"/>
          </p:cNvPicPr>
          <p:nvPr/>
        </p:nvPicPr>
        <p:blipFill>
          <a:blip r:embed="rId3"/>
          <a:stretch>
            <a:fillRect/>
          </a:stretch>
        </p:blipFill>
        <p:spPr>
          <a:xfrm>
            <a:off x="3366802" y="0"/>
            <a:ext cx="7287196" cy="6858000"/>
          </a:xfrm>
          <a:prstGeom prst="rect">
            <a:avLst/>
          </a:prstGeom>
        </p:spPr>
      </p:pic>
    </p:spTree>
    <p:extLst>
      <p:ext uri="{BB962C8B-B14F-4D97-AF65-F5344CB8AC3E}">
        <p14:creationId xmlns:p14="http://schemas.microsoft.com/office/powerpoint/2010/main" val="365858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1B6CE-6175-4AA4-8AF5-7683BFF4CDE3}"/>
              </a:ext>
            </a:extLst>
          </p:cNvPr>
          <p:cNvPicPr>
            <a:picLocks noChangeAspect="1"/>
          </p:cNvPicPr>
          <p:nvPr/>
        </p:nvPicPr>
        <p:blipFill>
          <a:blip r:embed="rId3"/>
          <a:stretch>
            <a:fillRect/>
          </a:stretch>
        </p:blipFill>
        <p:spPr>
          <a:xfrm>
            <a:off x="1271704" y="2008238"/>
            <a:ext cx="4569748" cy="3073155"/>
          </a:xfrm>
          <a:prstGeom prst="rect">
            <a:avLst/>
          </a:prstGeom>
          <a:ln w="57150">
            <a:solidFill>
              <a:schemeClr val="tx1"/>
            </a:solidFill>
          </a:ln>
        </p:spPr>
      </p:pic>
      <p:sp>
        <p:nvSpPr>
          <p:cNvPr id="3" name="TextBox 2">
            <a:extLst>
              <a:ext uri="{FF2B5EF4-FFF2-40B4-BE49-F238E27FC236}">
                <a16:creationId xmlns:a16="http://schemas.microsoft.com/office/drawing/2014/main" id="{48C9ABB8-4AD6-481B-AC64-A0F4FE33BB60}"/>
              </a:ext>
            </a:extLst>
          </p:cNvPr>
          <p:cNvSpPr txBox="1"/>
          <p:nvPr/>
        </p:nvSpPr>
        <p:spPr>
          <a:xfrm>
            <a:off x="1474372" y="1348551"/>
            <a:ext cx="4476357" cy="646331"/>
          </a:xfrm>
          <a:prstGeom prst="rect">
            <a:avLst/>
          </a:prstGeom>
          <a:noFill/>
        </p:spPr>
        <p:txBody>
          <a:bodyPr wrap="square" rtlCol="0">
            <a:spAutoFit/>
          </a:bodyPr>
          <a:lstStyle/>
          <a:p>
            <a:r>
              <a:rPr lang="en-US" b="1" dirty="0"/>
              <a:t>Agriculture accounts for ~</a:t>
            </a:r>
            <a:r>
              <a:rPr lang="en-US" b="1" dirty="0">
                <a:solidFill>
                  <a:srgbClr val="C00000"/>
                </a:solidFill>
              </a:rPr>
              <a:t>1% </a:t>
            </a:r>
            <a:r>
              <a:rPr lang="en-US" b="1" dirty="0"/>
              <a:t>of US GDP and ~</a:t>
            </a:r>
            <a:r>
              <a:rPr lang="en-US" b="1" dirty="0">
                <a:solidFill>
                  <a:srgbClr val="C00000"/>
                </a:solidFill>
              </a:rPr>
              <a:t>9% </a:t>
            </a:r>
            <a:r>
              <a:rPr lang="en-US" b="1" dirty="0"/>
              <a:t>of national greenhouse gas emissions </a:t>
            </a:r>
          </a:p>
        </p:txBody>
      </p:sp>
      <p:pic>
        <p:nvPicPr>
          <p:cNvPr id="5" name="Picture 4">
            <a:extLst>
              <a:ext uri="{FF2B5EF4-FFF2-40B4-BE49-F238E27FC236}">
                <a16:creationId xmlns:a16="http://schemas.microsoft.com/office/drawing/2014/main" id="{75C3885A-9016-47E5-ACB7-25FA43AF3BCE}"/>
              </a:ext>
            </a:extLst>
          </p:cNvPr>
          <p:cNvPicPr>
            <a:picLocks noChangeAspect="1"/>
          </p:cNvPicPr>
          <p:nvPr/>
        </p:nvPicPr>
        <p:blipFill>
          <a:blip r:embed="rId4"/>
          <a:stretch>
            <a:fillRect/>
          </a:stretch>
        </p:blipFill>
        <p:spPr>
          <a:xfrm>
            <a:off x="6189235" y="1274268"/>
            <a:ext cx="5351894" cy="3204426"/>
          </a:xfrm>
          <a:prstGeom prst="rect">
            <a:avLst/>
          </a:prstGeom>
        </p:spPr>
      </p:pic>
      <p:sp>
        <p:nvSpPr>
          <p:cNvPr id="6" name="Oval 5">
            <a:extLst>
              <a:ext uri="{FF2B5EF4-FFF2-40B4-BE49-F238E27FC236}">
                <a16:creationId xmlns:a16="http://schemas.microsoft.com/office/drawing/2014/main" id="{C71CD7CB-137A-4916-ABB5-5EBFA091369D}"/>
              </a:ext>
            </a:extLst>
          </p:cNvPr>
          <p:cNvSpPr/>
          <p:nvPr/>
        </p:nvSpPr>
        <p:spPr>
          <a:xfrm>
            <a:off x="8453535" y="1642369"/>
            <a:ext cx="1380930" cy="46634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87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3BBC9-D22C-4A56-8432-2BB0B11A90FB}"/>
              </a:ext>
            </a:extLst>
          </p:cNvPr>
          <p:cNvSpPr txBox="1"/>
          <p:nvPr/>
        </p:nvSpPr>
        <p:spPr>
          <a:xfrm>
            <a:off x="842110" y="566419"/>
            <a:ext cx="11262049" cy="3108543"/>
          </a:xfrm>
          <a:prstGeom prst="rect">
            <a:avLst/>
          </a:prstGeom>
          <a:noFill/>
        </p:spPr>
        <p:txBody>
          <a:bodyPr wrap="square" rtlCol="0">
            <a:spAutoFit/>
          </a:bodyPr>
          <a:lstStyle/>
          <a:p>
            <a:r>
              <a:rPr lang="en-US" sz="2800" b="1" u="sng" dirty="0"/>
              <a:t>AGRICULTURAL MANAGEMENT OF CARBON POLLUTION </a:t>
            </a:r>
          </a:p>
          <a:p>
            <a:r>
              <a:rPr lang="en-US" sz="2800" b="1" u="sng" dirty="0"/>
              <a:t>WITHOUT GOVERNMENT INTERVENTION</a:t>
            </a:r>
            <a:r>
              <a:rPr lang="en-US" sz="2800" dirty="0"/>
              <a:t>:</a:t>
            </a:r>
          </a:p>
          <a:p>
            <a:endParaRPr lang="en-US" sz="2800" dirty="0"/>
          </a:p>
          <a:p>
            <a:pPr marL="285750" indent="-285750">
              <a:buFontTx/>
              <a:buChar char="-"/>
            </a:pPr>
            <a:r>
              <a:rPr lang="en-US" sz="2800" b="1" dirty="0"/>
              <a:t>No valuation</a:t>
            </a:r>
          </a:p>
          <a:p>
            <a:pPr marL="285750" indent="-285750">
              <a:buFontTx/>
              <a:buChar char="-"/>
            </a:pPr>
            <a:r>
              <a:rPr lang="en-US" sz="2800" b="1" dirty="0"/>
              <a:t>High conversion costs</a:t>
            </a:r>
          </a:p>
          <a:p>
            <a:pPr marL="285750" indent="-285750">
              <a:buFontTx/>
              <a:buChar char="-"/>
            </a:pPr>
            <a:r>
              <a:rPr lang="en-US" sz="2800" b="1" dirty="0">
                <a:solidFill>
                  <a:srgbClr val="FF0000"/>
                </a:solidFill>
              </a:rPr>
              <a:t>Agriculture relatively “innocent” (of the CO</a:t>
            </a:r>
            <a:r>
              <a:rPr lang="en-US" sz="2800" b="1" baseline="-25000" dirty="0">
                <a:solidFill>
                  <a:srgbClr val="FF0000"/>
                </a:solidFill>
              </a:rPr>
              <a:t>2</a:t>
            </a:r>
            <a:r>
              <a:rPr lang="en-US" sz="2800" b="1" dirty="0">
                <a:solidFill>
                  <a:srgbClr val="FF0000"/>
                </a:solidFill>
              </a:rPr>
              <a:t> thing)</a:t>
            </a:r>
          </a:p>
          <a:p>
            <a:endParaRPr lang="en-US" sz="2800" dirty="0"/>
          </a:p>
        </p:txBody>
      </p:sp>
      <p:pic>
        <p:nvPicPr>
          <p:cNvPr id="4" name="Picture 3" descr="A picture containing chocolate, piece, cake, slice&#10;&#10;Description automatically generated">
            <a:extLst>
              <a:ext uri="{FF2B5EF4-FFF2-40B4-BE49-F238E27FC236}">
                <a16:creationId xmlns:a16="http://schemas.microsoft.com/office/drawing/2014/main" id="{964FDE9B-CB3B-463A-90E4-31C05AEA5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74" y="3956922"/>
            <a:ext cx="2645385" cy="2334659"/>
          </a:xfrm>
          <a:prstGeom prst="rect">
            <a:avLst/>
          </a:prstGeom>
        </p:spPr>
      </p:pic>
      <p:sp>
        <p:nvSpPr>
          <p:cNvPr id="2" name="TextBox 1">
            <a:extLst>
              <a:ext uri="{FF2B5EF4-FFF2-40B4-BE49-F238E27FC236}">
                <a16:creationId xmlns:a16="http://schemas.microsoft.com/office/drawing/2014/main" id="{85094C01-853A-4516-B9D8-87ED68AA5FDC}"/>
              </a:ext>
            </a:extLst>
          </p:cNvPr>
          <p:cNvSpPr txBox="1"/>
          <p:nvPr/>
        </p:nvSpPr>
        <p:spPr>
          <a:xfrm>
            <a:off x="991400" y="3429000"/>
            <a:ext cx="7490125" cy="2862322"/>
          </a:xfrm>
          <a:prstGeom prst="rect">
            <a:avLst/>
          </a:prstGeom>
          <a:solidFill>
            <a:srgbClr val="B0F8AA"/>
          </a:solidFill>
          <a:ln w="57150">
            <a:solidFill>
              <a:schemeClr val="tx1"/>
            </a:solidFill>
          </a:ln>
        </p:spPr>
        <p:txBody>
          <a:bodyPr wrap="square" rtlCol="0">
            <a:spAutoFit/>
          </a:bodyPr>
          <a:lstStyle/>
          <a:p>
            <a:r>
              <a:rPr lang="en-US" sz="3600" b="1" dirty="0"/>
              <a:t>Is it fair, or, equitable that farmers/foresters own the burden of conversion costs for carbon sequestration in order to mitigate (national levels of) pollution?</a:t>
            </a:r>
          </a:p>
        </p:txBody>
      </p:sp>
    </p:spTree>
    <p:extLst>
      <p:ext uri="{BB962C8B-B14F-4D97-AF65-F5344CB8AC3E}">
        <p14:creationId xmlns:p14="http://schemas.microsoft.com/office/powerpoint/2010/main" val="266640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D3BA4-933C-4DF8-BD66-0C285C968E19}"/>
              </a:ext>
            </a:extLst>
          </p:cNvPr>
          <p:cNvPicPr>
            <a:picLocks noChangeAspect="1"/>
          </p:cNvPicPr>
          <p:nvPr/>
        </p:nvPicPr>
        <p:blipFill>
          <a:blip r:embed="rId3"/>
          <a:stretch>
            <a:fillRect/>
          </a:stretch>
        </p:blipFill>
        <p:spPr>
          <a:xfrm>
            <a:off x="6096000" y="1629220"/>
            <a:ext cx="4455179" cy="4743015"/>
          </a:xfrm>
          <a:prstGeom prst="rect">
            <a:avLst/>
          </a:prstGeom>
          <a:ln w="57150">
            <a:solidFill>
              <a:schemeClr val="tx1"/>
            </a:solidFill>
          </a:ln>
        </p:spPr>
      </p:pic>
      <p:sp>
        <p:nvSpPr>
          <p:cNvPr id="4" name="TextBox 3">
            <a:extLst>
              <a:ext uri="{FF2B5EF4-FFF2-40B4-BE49-F238E27FC236}">
                <a16:creationId xmlns:a16="http://schemas.microsoft.com/office/drawing/2014/main" id="{49D798D7-2EB9-434C-8297-212CAAF4FC25}"/>
              </a:ext>
            </a:extLst>
          </p:cNvPr>
          <p:cNvSpPr txBox="1"/>
          <p:nvPr/>
        </p:nvSpPr>
        <p:spPr>
          <a:xfrm>
            <a:off x="880374" y="594070"/>
            <a:ext cx="7867689" cy="584775"/>
          </a:xfrm>
          <a:prstGeom prst="rect">
            <a:avLst/>
          </a:prstGeom>
          <a:noFill/>
          <a:ln>
            <a:solidFill>
              <a:schemeClr val="tx1"/>
            </a:solidFill>
          </a:ln>
        </p:spPr>
        <p:txBody>
          <a:bodyPr wrap="square" rtlCol="0">
            <a:spAutoFit/>
          </a:bodyPr>
          <a:lstStyle/>
          <a:p>
            <a:r>
              <a:rPr lang="en-US" sz="3200" b="1" dirty="0">
                <a:solidFill>
                  <a:srgbClr val="C00000"/>
                </a:solidFill>
              </a:rPr>
              <a:t>Carbon Farming = “Critical Climate Solution”</a:t>
            </a:r>
          </a:p>
        </p:txBody>
      </p:sp>
      <p:sp>
        <p:nvSpPr>
          <p:cNvPr id="5" name="TextBox 4">
            <a:extLst>
              <a:ext uri="{FF2B5EF4-FFF2-40B4-BE49-F238E27FC236}">
                <a16:creationId xmlns:a16="http://schemas.microsoft.com/office/drawing/2014/main" id="{A0DC2CA9-056D-4E50-89BC-14F48E0C1B5D}"/>
              </a:ext>
            </a:extLst>
          </p:cNvPr>
          <p:cNvSpPr txBox="1"/>
          <p:nvPr/>
        </p:nvSpPr>
        <p:spPr>
          <a:xfrm>
            <a:off x="880374" y="1480209"/>
            <a:ext cx="4889039" cy="2985433"/>
          </a:xfrm>
          <a:prstGeom prst="rect">
            <a:avLst/>
          </a:prstGeom>
          <a:noFill/>
        </p:spPr>
        <p:txBody>
          <a:bodyPr wrap="square" rtlCol="0">
            <a:spAutoFit/>
          </a:bodyPr>
          <a:lstStyle/>
          <a:p>
            <a:r>
              <a:rPr lang="en-US" sz="2800" b="1" dirty="0"/>
              <a:t>CARBON SINKS = reservoirs that retain carbon and keep it from entering the Earth’s atmosphere</a:t>
            </a:r>
          </a:p>
          <a:p>
            <a:endParaRPr lang="en-US" sz="1000" b="1" dirty="0"/>
          </a:p>
          <a:p>
            <a:pPr marL="285750" indent="-285750">
              <a:buFont typeface="Wingdings" panose="05000000000000000000" pitchFamily="2" charset="2"/>
              <a:buChar char="§"/>
            </a:pPr>
            <a:r>
              <a:rPr lang="en-US" sz="3200" b="1" dirty="0"/>
              <a:t>Biomass </a:t>
            </a:r>
          </a:p>
          <a:p>
            <a:pPr marL="285750" indent="-285750">
              <a:buFont typeface="Wingdings" panose="05000000000000000000" pitchFamily="2" charset="2"/>
              <a:buChar char="§"/>
            </a:pPr>
            <a:r>
              <a:rPr lang="en-US" sz="3200" b="1" dirty="0"/>
              <a:t>Soils</a:t>
            </a:r>
          </a:p>
        </p:txBody>
      </p:sp>
      <p:pic>
        <p:nvPicPr>
          <p:cNvPr id="2" name="Picture 1">
            <a:extLst>
              <a:ext uri="{FF2B5EF4-FFF2-40B4-BE49-F238E27FC236}">
                <a16:creationId xmlns:a16="http://schemas.microsoft.com/office/drawing/2014/main" id="{5021525A-A825-4E47-96C2-91FF50EAC31F}"/>
              </a:ext>
            </a:extLst>
          </p:cNvPr>
          <p:cNvPicPr>
            <a:picLocks noChangeAspect="1"/>
          </p:cNvPicPr>
          <p:nvPr/>
        </p:nvPicPr>
        <p:blipFill>
          <a:blip r:embed="rId4"/>
          <a:stretch>
            <a:fillRect/>
          </a:stretch>
        </p:blipFill>
        <p:spPr>
          <a:xfrm>
            <a:off x="8997911" y="594070"/>
            <a:ext cx="2789916" cy="584775"/>
          </a:xfrm>
          <a:prstGeom prst="rect">
            <a:avLst/>
          </a:prstGeom>
        </p:spPr>
      </p:pic>
      <p:sp>
        <p:nvSpPr>
          <p:cNvPr id="7" name="TextBox 6">
            <a:extLst>
              <a:ext uri="{FF2B5EF4-FFF2-40B4-BE49-F238E27FC236}">
                <a16:creationId xmlns:a16="http://schemas.microsoft.com/office/drawing/2014/main" id="{4253B6AA-23B9-4C22-ADF7-35EF97EADAFC}"/>
              </a:ext>
            </a:extLst>
          </p:cNvPr>
          <p:cNvSpPr txBox="1"/>
          <p:nvPr/>
        </p:nvSpPr>
        <p:spPr>
          <a:xfrm>
            <a:off x="880374" y="4649038"/>
            <a:ext cx="4455179" cy="1323439"/>
          </a:xfrm>
          <a:prstGeom prst="rect">
            <a:avLst/>
          </a:prstGeom>
          <a:solidFill>
            <a:srgbClr val="B0F8AA"/>
          </a:solidFill>
          <a:ln w="57150">
            <a:solidFill>
              <a:schemeClr val="tx1"/>
            </a:solidFill>
          </a:ln>
        </p:spPr>
        <p:txBody>
          <a:bodyPr wrap="square" rtlCol="0">
            <a:spAutoFit/>
          </a:bodyPr>
          <a:lstStyle/>
          <a:p>
            <a:r>
              <a:rPr lang="en-US" sz="2000" b="1" dirty="0"/>
              <a:t>Soil carbon measurements are: </a:t>
            </a:r>
          </a:p>
          <a:p>
            <a:pPr marL="571500" indent="-571500">
              <a:buFont typeface="Wingdings" panose="05000000000000000000" pitchFamily="2" charset="2"/>
              <a:buChar char="§"/>
            </a:pPr>
            <a:r>
              <a:rPr lang="en-US" sz="2000" b="1" dirty="0"/>
              <a:t>Better established</a:t>
            </a:r>
          </a:p>
          <a:p>
            <a:pPr marL="571500" indent="-571500">
              <a:buFont typeface="Wingdings" panose="05000000000000000000" pitchFamily="2" charset="2"/>
              <a:buChar char="§"/>
            </a:pPr>
            <a:r>
              <a:rPr lang="en-US" sz="2000" b="1" dirty="0"/>
              <a:t>Easier to track and trace</a:t>
            </a:r>
          </a:p>
          <a:p>
            <a:pPr marL="571500" indent="-571500">
              <a:buFont typeface="Wingdings" panose="05000000000000000000" pitchFamily="2" charset="2"/>
              <a:buChar char="§"/>
            </a:pPr>
            <a:r>
              <a:rPr lang="en-US" sz="2000" b="1" dirty="0"/>
              <a:t>Can be more readily controlled</a:t>
            </a:r>
          </a:p>
        </p:txBody>
      </p:sp>
    </p:spTree>
    <p:extLst>
      <p:ext uri="{BB962C8B-B14F-4D97-AF65-F5344CB8AC3E}">
        <p14:creationId xmlns:p14="http://schemas.microsoft.com/office/powerpoint/2010/main" val="206497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50F525-AEDD-4CB1-85A1-05AC0975F312}"/>
              </a:ext>
            </a:extLst>
          </p:cNvPr>
          <p:cNvSpPr txBox="1"/>
          <p:nvPr/>
        </p:nvSpPr>
        <p:spPr>
          <a:xfrm>
            <a:off x="2860431" y="639162"/>
            <a:ext cx="6471137" cy="646331"/>
          </a:xfrm>
          <a:prstGeom prst="rect">
            <a:avLst/>
          </a:prstGeom>
          <a:noFill/>
        </p:spPr>
        <p:txBody>
          <a:bodyPr wrap="square" rtlCol="0">
            <a:spAutoFit/>
          </a:bodyPr>
          <a:lstStyle/>
          <a:p>
            <a:r>
              <a:rPr lang="en-US" sz="3600" b="1" dirty="0"/>
              <a:t>What is carbon farming?</a:t>
            </a:r>
          </a:p>
        </p:txBody>
      </p:sp>
      <p:sp>
        <p:nvSpPr>
          <p:cNvPr id="7" name="TextBox 6">
            <a:extLst>
              <a:ext uri="{FF2B5EF4-FFF2-40B4-BE49-F238E27FC236}">
                <a16:creationId xmlns:a16="http://schemas.microsoft.com/office/drawing/2014/main" id="{2B9CC94F-28A3-4BEE-B565-67E9746CFE9B}"/>
              </a:ext>
            </a:extLst>
          </p:cNvPr>
          <p:cNvSpPr txBox="1"/>
          <p:nvPr/>
        </p:nvSpPr>
        <p:spPr>
          <a:xfrm>
            <a:off x="477298" y="4290143"/>
            <a:ext cx="9601539" cy="523220"/>
          </a:xfrm>
          <a:prstGeom prst="rect">
            <a:avLst/>
          </a:prstGeom>
          <a:noFill/>
        </p:spPr>
        <p:txBody>
          <a:bodyPr wrap="none" rtlCol="0">
            <a:spAutoFit/>
          </a:bodyPr>
          <a:lstStyle/>
          <a:p>
            <a:r>
              <a:rPr lang="en-US" sz="2800" b="1" dirty="0">
                <a:solidFill>
                  <a:schemeClr val="bg2">
                    <a:lumMod val="50000"/>
                  </a:schemeClr>
                </a:solidFill>
              </a:rPr>
              <a:t>Do my existing agricultural practices qualify for carbon trading?</a:t>
            </a:r>
          </a:p>
        </p:txBody>
      </p:sp>
      <p:sp>
        <p:nvSpPr>
          <p:cNvPr id="8" name="TextBox 7">
            <a:extLst>
              <a:ext uri="{FF2B5EF4-FFF2-40B4-BE49-F238E27FC236}">
                <a16:creationId xmlns:a16="http://schemas.microsoft.com/office/drawing/2014/main" id="{7772C1B7-A787-45D8-AA8B-32F08A26DEE0}"/>
              </a:ext>
            </a:extLst>
          </p:cNvPr>
          <p:cNvSpPr txBox="1"/>
          <p:nvPr/>
        </p:nvSpPr>
        <p:spPr>
          <a:xfrm>
            <a:off x="3305907" y="1255682"/>
            <a:ext cx="8389537" cy="523220"/>
          </a:xfrm>
          <a:prstGeom prst="rect">
            <a:avLst/>
          </a:prstGeom>
          <a:noFill/>
        </p:spPr>
        <p:txBody>
          <a:bodyPr wrap="square" rtlCol="0">
            <a:spAutoFit/>
          </a:bodyPr>
          <a:lstStyle/>
          <a:p>
            <a:r>
              <a:rPr lang="en-US" sz="2800" b="1" dirty="0">
                <a:solidFill>
                  <a:schemeClr val="tx1">
                    <a:lumMod val="65000"/>
                    <a:lumOff val="35000"/>
                  </a:schemeClr>
                </a:solidFill>
              </a:rPr>
              <a:t>How do I get certified for carbon credit (production)?</a:t>
            </a:r>
          </a:p>
        </p:txBody>
      </p:sp>
      <p:sp>
        <p:nvSpPr>
          <p:cNvPr id="9" name="TextBox 8">
            <a:extLst>
              <a:ext uri="{FF2B5EF4-FFF2-40B4-BE49-F238E27FC236}">
                <a16:creationId xmlns:a16="http://schemas.microsoft.com/office/drawing/2014/main" id="{EBCAC8F5-847C-403E-883D-44387E0872AD}"/>
              </a:ext>
            </a:extLst>
          </p:cNvPr>
          <p:cNvSpPr txBox="1"/>
          <p:nvPr/>
        </p:nvSpPr>
        <p:spPr>
          <a:xfrm>
            <a:off x="1390023" y="3067720"/>
            <a:ext cx="10510576" cy="584775"/>
          </a:xfrm>
          <a:prstGeom prst="rect">
            <a:avLst/>
          </a:prstGeom>
          <a:noFill/>
        </p:spPr>
        <p:txBody>
          <a:bodyPr wrap="square" rtlCol="0">
            <a:spAutoFit/>
          </a:bodyPr>
          <a:lstStyle/>
          <a:p>
            <a:r>
              <a:rPr lang="en-US" sz="3200" b="1" dirty="0">
                <a:solidFill>
                  <a:schemeClr val="tx1">
                    <a:lumMod val="65000"/>
                    <a:lumOff val="35000"/>
                  </a:schemeClr>
                </a:solidFill>
              </a:rPr>
              <a:t>Who will certify me for participation in the carbon market?</a:t>
            </a:r>
          </a:p>
        </p:txBody>
      </p:sp>
      <p:sp>
        <p:nvSpPr>
          <p:cNvPr id="10" name="TextBox 9">
            <a:extLst>
              <a:ext uri="{FF2B5EF4-FFF2-40B4-BE49-F238E27FC236}">
                <a16:creationId xmlns:a16="http://schemas.microsoft.com/office/drawing/2014/main" id="{F1EFE9B8-6EBE-4FC1-9788-6617B1DD5D86}"/>
              </a:ext>
            </a:extLst>
          </p:cNvPr>
          <p:cNvSpPr txBox="1"/>
          <p:nvPr/>
        </p:nvSpPr>
        <p:spPr>
          <a:xfrm>
            <a:off x="1346478" y="2403246"/>
            <a:ext cx="9303099" cy="523220"/>
          </a:xfrm>
          <a:prstGeom prst="rect">
            <a:avLst/>
          </a:prstGeom>
          <a:noFill/>
        </p:spPr>
        <p:txBody>
          <a:bodyPr wrap="square" rtlCol="0">
            <a:spAutoFit/>
          </a:bodyPr>
          <a:lstStyle/>
          <a:p>
            <a:r>
              <a:rPr lang="en-US" sz="2800" b="1" dirty="0">
                <a:solidFill>
                  <a:schemeClr val="bg2">
                    <a:lumMod val="75000"/>
                  </a:schemeClr>
                </a:solidFill>
              </a:rPr>
              <a:t>How much carbon sequestration is one carbon credit worth?</a:t>
            </a:r>
          </a:p>
        </p:txBody>
      </p:sp>
      <p:cxnSp>
        <p:nvCxnSpPr>
          <p:cNvPr id="13" name="Straight Connector 12">
            <a:extLst>
              <a:ext uri="{FF2B5EF4-FFF2-40B4-BE49-F238E27FC236}">
                <a16:creationId xmlns:a16="http://schemas.microsoft.com/office/drawing/2014/main" id="{BCC8604B-FF08-491C-9786-4984708BD7EA}"/>
              </a:ext>
            </a:extLst>
          </p:cNvPr>
          <p:cNvCxnSpPr/>
          <p:nvPr/>
        </p:nvCxnSpPr>
        <p:spPr>
          <a:xfrm>
            <a:off x="1493856" y="5371311"/>
            <a:ext cx="887269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F9EF57-5B1F-4802-A4CD-C246B50E18A6}"/>
              </a:ext>
            </a:extLst>
          </p:cNvPr>
          <p:cNvSpPr txBox="1"/>
          <p:nvPr/>
        </p:nvSpPr>
        <p:spPr>
          <a:xfrm>
            <a:off x="291403" y="3744713"/>
            <a:ext cx="11609196" cy="461665"/>
          </a:xfrm>
          <a:prstGeom prst="rect">
            <a:avLst/>
          </a:prstGeom>
          <a:noFill/>
        </p:spPr>
        <p:txBody>
          <a:bodyPr wrap="square" rtlCol="0">
            <a:spAutoFit/>
          </a:bodyPr>
          <a:lstStyle/>
          <a:p>
            <a:r>
              <a:rPr lang="en-US" sz="2400" b="1" dirty="0"/>
              <a:t>How do I measure the amount of carbon being sequestered by the practices I implement?</a:t>
            </a:r>
          </a:p>
        </p:txBody>
      </p:sp>
      <p:sp>
        <p:nvSpPr>
          <p:cNvPr id="16" name="TextBox 15">
            <a:extLst>
              <a:ext uri="{FF2B5EF4-FFF2-40B4-BE49-F238E27FC236}">
                <a16:creationId xmlns:a16="http://schemas.microsoft.com/office/drawing/2014/main" id="{D4579006-6D42-4747-BBDF-44EF5E2754EA}"/>
              </a:ext>
            </a:extLst>
          </p:cNvPr>
          <p:cNvSpPr txBox="1"/>
          <p:nvPr/>
        </p:nvSpPr>
        <p:spPr>
          <a:xfrm>
            <a:off x="433753" y="189177"/>
            <a:ext cx="1825450" cy="1569660"/>
          </a:xfrm>
          <a:prstGeom prst="rect">
            <a:avLst/>
          </a:prstGeom>
          <a:noFill/>
          <a:ln w="38100">
            <a:solidFill>
              <a:schemeClr val="accent1"/>
            </a:solidFill>
          </a:ln>
        </p:spPr>
        <p:txBody>
          <a:bodyPr wrap="square" rtlCol="0">
            <a:spAutoFit/>
          </a:bodyPr>
          <a:lstStyle/>
          <a:p>
            <a:pPr algn="r"/>
            <a:r>
              <a:rPr lang="en-US" sz="2400" b="1" u="sng" dirty="0">
                <a:solidFill>
                  <a:srgbClr val="C00000"/>
                </a:solidFill>
              </a:rPr>
              <a:t>Questions farmers and foresters may have</a:t>
            </a:r>
            <a:r>
              <a:rPr lang="en-US" sz="2400" b="1" dirty="0">
                <a:solidFill>
                  <a:srgbClr val="C00000"/>
                </a:solidFill>
              </a:rPr>
              <a:t>:</a:t>
            </a:r>
          </a:p>
        </p:txBody>
      </p:sp>
      <p:sp>
        <p:nvSpPr>
          <p:cNvPr id="17" name="TextBox 16">
            <a:extLst>
              <a:ext uri="{FF2B5EF4-FFF2-40B4-BE49-F238E27FC236}">
                <a16:creationId xmlns:a16="http://schemas.microsoft.com/office/drawing/2014/main" id="{4905CE04-A5D9-408B-BDA5-78ED225B8B26}"/>
              </a:ext>
            </a:extLst>
          </p:cNvPr>
          <p:cNvSpPr txBox="1"/>
          <p:nvPr/>
        </p:nvSpPr>
        <p:spPr>
          <a:xfrm>
            <a:off x="1197258" y="5655130"/>
            <a:ext cx="9601538" cy="646331"/>
          </a:xfrm>
          <a:prstGeom prst="rect">
            <a:avLst/>
          </a:prstGeom>
          <a:noFill/>
        </p:spPr>
        <p:txBody>
          <a:bodyPr wrap="square" rtlCol="0">
            <a:spAutoFit/>
          </a:bodyPr>
          <a:lstStyle/>
          <a:p>
            <a:r>
              <a:rPr lang="en-US" sz="3600" b="1" dirty="0">
                <a:solidFill>
                  <a:srgbClr val="C00000"/>
                </a:solidFill>
              </a:rPr>
              <a:t>What’s in it for me and/or what will this cost me?</a:t>
            </a:r>
          </a:p>
        </p:txBody>
      </p:sp>
      <p:sp>
        <p:nvSpPr>
          <p:cNvPr id="19" name="TextBox 18">
            <a:extLst>
              <a:ext uri="{FF2B5EF4-FFF2-40B4-BE49-F238E27FC236}">
                <a16:creationId xmlns:a16="http://schemas.microsoft.com/office/drawing/2014/main" id="{D03A0C6A-C1A6-4B67-862D-EDCC61E45452}"/>
              </a:ext>
            </a:extLst>
          </p:cNvPr>
          <p:cNvSpPr txBox="1"/>
          <p:nvPr/>
        </p:nvSpPr>
        <p:spPr>
          <a:xfrm>
            <a:off x="2762460" y="1849529"/>
            <a:ext cx="8389536" cy="461665"/>
          </a:xfrm>
          <a:prstGeom prst="rect">
            <a:avLst/>
          </a:prstGeom>
          <a:noFill/>
        </p:spPr>
        <p:txBody>
          <a:bodyPr wrap="square" rtlCol="0">
            <a:spAutoFit/>
          </a:bodyPr>
          <a:lstStyle/>
          <a:p>
            <a:r>
              <a:rPr lang="en-US" sz="2400" b="1" dirty="0">
                <a:solidFill>
                  <a:schemeClr val="bg2">
                    <a:lumMod val="50000"/>
                  </a:schemeClr>
                </a:solidFill>
              </a:rPr>
              <a:t>Which sequestration method should I employ first?</a:t>
            </a:r>
          </a:p>
        </p:txBody>
      </p:sp>
    </p:spTree>
    <p:extLst>
      <p:ext uri="{BB962C8B-B14F-4D97-AF65-F5344CB8AC3E}">
        <p14:creationId xmlns:p14="http://schemas.microsoft.com/office/powerpoint/2010/main" val="375424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le of hay&#10;&#10;Description automatically generated">
            <a:extLst>
              <a:ext uri="{FF2B5EF4-FFF2-40B4-BE49-F238E27FC236}">
                <a16:creationId xmlns:a16="http://schemas.microsoft.com/office/drawing/2014/main" id="{8078301B-1C7B-493D-8DF8-7D3520CF640A}"/>
              </a:ext>
            </a:extLst>
          </p:cNvPr>
          <p:cNvPicPr>
            <a:picLocks noChangeAspect="1"/>
          </p:cNvPicPr>
          <p:nvPr/>
        </p:nvPicPr>
        <p:blipFill rotWithShape="1">
          <a:blip r:embed="rId3"/>
          <a:srcRect l="19498" r="916"/>
          <a:stretch/>
        </p:blipFill>
        <p:spPr>
          <a:xfrm>
            <a:off x="0" y="10"/>
            <a:ext cx="7741978"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CABDF32-CEB7-4991-A6A6-DA33B677C0F1}"/>
              </a:ext>
            </a:extLst>
          </p:cNvPr>
          <p:cNvPicPr>
            <a:picLocks noChangeAspect="1"/>
          </p:cNvPicPr>
          <p:nvPr/>
        </p:nvPicPr>
        <p:blipFill rotWithShape="1">
          <a:blip r:embed="rId4"/>
          <a:srcRect l="1007" r="5834" b="3769"/>
          <a:stretch/>
        </p:blipFill>
        <p:spPr>
          <a:xfrm>
            <a:off x="237302" y="200913"/>
            <a:ext cx="1771166" cy="1777074"/>
          </a:xfrm>
          <a:prstGeom prst="rect">
            <a:avLst/>
          </a:prstGeom>
          <a:ln w="5715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ABDE81EC-6D89-4567-BB1D-80A01F64EAED}"/>
              </a:ext>
            </a:extLst>
          </p:cNvPr>
          <p:cNvSpPr txBox="1"/>
          <p:nvPr/>
        </p:nvSpPr>
        <p:spPr>
          <a:xfrm>
            <a:off x="7741977" y="2197400"/>
            <a:ext cx="4255754" cy="954107"/>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t>Understanding</a:t>
            </a:r>
            <a:r>
              <a:rPr lang="en-US" sz="2800" dirty="0"/>
              <a:t> carbon markets.</a:t>
            </a:r>
          </a:p>
        </p:txBody>
      </p:sp>
      <p:sp>
        <p:nvSpPr>
          <p:cNvPr id="13" name="TextBox 12">
            <a:extLst>
              <a:ext uri="{FF2B5EF4-FFF2-40B4-BE49-F238E27FC236}">
                <a16:creationId xmlns:a16="http://schemas.microsoft.com/office/drawing/2014/main" id="{C07CA32E-F2FE-45C3-827F-C4929A64DC52}"/>
              </a:ext>
            </a:extLst>
          </p:cNvPr>
          <p:cNvSpPr txBox="1"/>
          <p:nvPr/>
        </p:nvSpPr>
        <p:spPr>
          <a:xfrm>
            <a:off x="7741978" y="3145639"/>
            <a:ext cx="4346189" cy="1815882"/>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t>Participating </a:t>
            </a:r>
            <a:r>
              <a:rPr lang="en-US" sz="2800" dirty="0"/>
              <a:t>via certified 3</a:t>
            </a:r>
            <a:r>
              <a:rPr lang="en-US" sz="2800" baseline="30000" dirty="0"/>
              <a:t>rd</a:t>
            </a:r>
            <a:r>
              <a:rPr lang="en-US" sz="2800" dirty="0"/>
              <a:t> party carbon credit sellers.</a:t>
            </a:r>
          </a:p>
          <a:p>
            <a:endParaRPr lang="en-US" sz="2800" dirty="0"/>
          </a:p>
        </p:txBody>
      </p:sp>
      <p:sp>
        <p:nvSpPr>
          <p:cNvPr id="14" name="TextBox 13">
            <a:extLst>
              <a:ext uri="{FF2B5EF4-FFF2-40B4-BE49-F238E27FC236}">
                <a16:creationId xmlns:a16="http://schemas.microsoft.com/office/drawing/2014/main" id="{223B6324-B4F6-40C4-AD88-578E4DAA6A49}"/>
              </a:ext>
            </a:extLst>
          </p:cNvPr>
          <p:cNvSpPr txBox="1"/>
          <p:nvPr/>
        </p:nvSpPr>
        <p:spPr>
          <a:xfrm>
            <a:off x="7741977" y="4524765"/>
            <a:ext cx="4012518" cy="1384995"/>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t>Updating and maintaining </a:t>
            </a:r>
            <a:r>
              <a:rPr lang="en-US" sz="2800" dirty="0"/>
              <a:t>carbon credit markets.</a:t>
            </a:r>
          </a:p>
        </p:txBody>
      </p:sp>
      <p:sp>
        <p:nvSpPr>
          <p:cNvPr id="16" name="TextBox 15">
            <a:extLst>
              <a:ext uri="{FF2B5EF4-FFF2-40B4-BE49-F238E27FC236}">
                <a16:creationId xmlns:a16="http://schemas.microsoft.com/office/drawing/2014/main" id="{B9B37899-789F-4082-A97F-538B899EB7DB}"/>
              </a:ext>
            </a:extLst>
          </p:cNvPr>
          <p:cNvSpPr txBox="1"/>
          <p:nvPr/>
        </p:nvSpPr>
        <p:spPr>
          <a:xfrm>
            <a:off x="2245768" y="300921"/>
            <a:ext cx="6766942" cy="1200329"/>
          </a:xfrm>
          <a:prstGeom prst="rect">
            <a:avLst/>
          </a:prstGeom>
          <a:solidFill>
            <a:schemeClr val="accent1">
              <a:lumMod val="20000"/>
              <a:lumOff val="80000"/>
            </a:schemeClr>
          </a:solidFill>
          <a:ln>
            <a:solidFill>
              <a:schemeClr val="tx1"/>
            </a:solidFill>
          </a:ln>
        </p:spPr>
        <p:txBody>
          <a:bodyPr wrap="square" rtlCol="0">
            <a:spAutoFit/>
          </a:bodyPr>
          <a:lstStyle/>
          <a:p>
            <a:r>
              <a:rPr lang="en-US" sz="3600" b="1" dirty="0">
                <a:ln w="0"/>
                <a:effectLst>
                  <a:outerShdw blurRad="38100" dist="25400" dir="5400000" algn="ctr" rotWithShape="0">
                    <a:srgbClr val="6E747A">
                      <a:alpha val="43000"/>
                    </a:srgbClr>
                  </a:outerShdw>
                </a:effectLst>
              </a:rPr>
              <a:t>The GCSA and the US Secretary of Agriculture </a:t>
            </a:r>
            <a:r>
              <a:rPr lang="en-US" sz="2800" b="1" u="sng" dirty="0">
                <a:ln w="0"/>
                <a:effectLst>
                  <a:outerShdw blurRad="38100" dist="25400" dir="5400000" algn="ctr" rotWithShape="0">
                    <a:srgbClr val="6E747A">
                      <a:alpha val="43000"/>
                    </a:srgbClr>
                  </a:outerShdw>
                </a:effectLst>
              </a:rPr>
              <a:t>aim to help with the costs of</a:t>
            </a:r>
            <a:r>
              <a:rPr lang="en-US" sz="2800" b="1" dirty="0">
                <a:ln w="0"/>
                <a:effectLst>
                  <a:outerShdw blurRad="38100" dist="25400" dir="5400000" algn="ctr" rotWithShape="0">
                    <a:srgbClr val="6E747A">
                      <a:alpha val="43000"/>
                    </a:srgbClr>
                  </a:outerShdw>
                </a:effectLst>
              </a:rPr>
              <a:t>:</a:t>
            </a:r>
            <a:endParaRPr lang="en-US" sz="7200" dirty="0"/>
          </a:p>
        </p:txBody>
      </p:sp>
      <p:sp>
        <p:nvSpPr>
          <p:cNvPr id="17" name="TextBox 16">
            <a:extLst>
              <a:ext uri="{FF2B5EF4-FFF2-40B4-BE49-F238E27FC236}">
                <a16:creationId xmlns:a16="http://schemas.microsoft.com/office/drawing/2014/main" id="{80DF0CAD-3AD4-4A5E-B823-A93F33CFA43E}"/>
              </a:ext>
            </a:extLst>
          </p:cNvPr>
          <p:cNvSpPr txBox="1"/>
          <p:nvPr/>
        </p:nvSpPr>
        <p:spPr>
          <a:xfrm>
            <a:off x="7934931" y="6007552"/>
            <a:ext cx="3386295" cy="707886"/>
          </a:xfrm>
          <a:prstGeom prst="rect">
            <a:avLst/>
          </a:prstGeom>
          <a:noFill/>
        </p:spPr>
        <p:txBody>
          <a:bodyPr wrap="square" rtlCol="0">
            <a:spAutoFit/>
          </a:bodyPr>
          <a:lstStyle/>
          <a:p>
            <a:r>
              <a:rPr lang="en-US" sz="2000" b="1" dirty="0">
                <a:solidFill>
                  <a:srgbClr val="FF0000"/>
                </a:solidFill>
              </a:rPr>
              <a:t>If costs are subsidized, carbon sequestration will increase.</a:t>
            </a:r>
          </a:p>
        </p:txBody>
      </p:sp>
    </p:spTree>
    <p:extLst>
      <p:ext uri="{BB962C8B-B14F-4D97-AF65-F5344CB8AC3E}">
        <p14:creationId xmlns:p14="http://schemas.microsoft.com/office/powerpoint/2010/main" val="77185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CB328F-7DF7-4E13-B62E-CD6866F6C4F1}"/>
              </a:ext>
            </a:extLst>
          </p:cNvPr>
          <p:cNvSpPr txBox="1"/>
          <p:nvPr/>
        </p:nvSpPr>
        <p:spPr>
          <a:xfrm>
            <a:off x="1155560" y="271741"/>
            <a:ext cx="9698953" cy="646331"/>
          </a:xfrm>
          <a:prstGeom prst="rect">
            <a:avLst/>
          </a:prstGeom>
          <a:solidFill>
            <a:srgbClr val="B0F8AA"/>
          </a:solidFill>
          <a:ln w="57150">
            <a:solidFill>
              <a:schemeClr val="tx1"/>
            </a:solidFill>
          </a:ln>
        </p:spPr>
        <p:txBody>
          <a:bodyPr wrap="square" rtlCol="0">
            <a:spAutoFit/>
          </a:bodyPr>
          <a:lstStyle/>
          <a:p>
            <a:r>
              <a:rPr lang="en-US" sz="3600" b="1" dirty="0"/>
              <a:t>Uncertainty ● Costs of Learning ● Network Effects</a:t>
            </a:r>
          </a:p>
        </p:txBody>
      </p:sp>
      <p:pic>
        <p:nvPicPr>
          <p:cNvPr id="6" name="Picture 5">
            <a:extLst>
              <a:ext uri="{FF2B5EF4-FFF2-40B4-BE49-F238E27FC236}">
                <a16:creationId xmlns:a16="http://schemas.microsoft.com/office/drawing/2014/main" id="{9FB7DF70-D41C-4A8E-AE44-F61B5514774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81846" y="1354877"/>
            <a:ext cx="5358554" cy="502898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C0216A1-73C9-432C-AA3D-0DBDEB3DFA8C}"/>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188289" y="1354877"/>
            <a:ext cx="5621865" cy="502898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0704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1517</Words>
  <Application>Microsoft Office PowerPoint</Application>
  <PresentationFormat>Widescreen</PresentationFormat>
  <Paragraphs>114</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ff-meta-serif-web-pro</vt:lpstr>
      <vt:lpstr>Georgia</vt:lpstr>
      <vt:lpstr>Lucida Grande</vt:lpstr>
      <vt:lpstr>open-sans</vt:lpstr>
      <vt:lpstr>Wingdings</vt:lpstr>
      <vt:lpstr>Office Theme</vt:lpstr>
      <vt:lpstr>PowerPoint Presentation</vt:lpstr>
      <vt:lpstr>THE 2020 GROWING CLIMATE SOLUTIONS ACT (GCSA)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GROWING CLIMATE SOLUTIONS ACT (GCSA)</dc:title>
  <dc:creator>T. Arayana Janson</dc:creator>
  <cp:lastModifiedBy>T. Arayana Janson</cp:lastModifiedBy>
  <cp:revision>37</cp:revision>
  <dcterms:created xsi:type="dcterms:W3CDTF">2020-10-21T03:18:56Z</dcterms:created>
  <dcterms:modified xsi:type="dcterms:W3CDTF">2020-10-22T13:05:24Z</dcterms:modified>
</cp:coreProperties>
</file>